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3"/>
  </p:sldMasterIdLst>
  <p:handoutMasterIdLst>
    <p:handoutMasterId r:id="rId70"/>
  </p:handoutMasterIdLst>
  <p:sldIdLst>
    <p:sldId id="259" r:id="rId4"/>
    <p:sldId id="257" r:id="rId5"/>
    <p:sldId id="260" r:id="rId6"/>
    <p:sldId id="318" r:id="rId7"/>
    <p:sldId id="319" r:id="rId8"/>
    <p:sldId id="320" r:id="rId9"/>
    <p:sldId id="321" r:id="rId10"/>
    <p:sldId id="323" r:id="rId11"/>
    <p:sldId id="352" r:id="rId12"/>
    <p:sldId id="353" r:id="rId13"/>
    <p:sldId id="362" r:id="rId14"/>
    <p:sldId id="363" r:id="rId15"/>
    <p:sldId id="322" r:id="rId16"/>
    <p:sldId id="370" r:id="rId17"/>
    <p:sldId id="371" r:id="rId18"/>
    <p:sldId id="368" r:id="rId19"/>
    <p:sldId id="375" r:id="rId20"/>
    <p:sldId id="416" r:id="rId21"/>
    <p:sldId id="417" r:id="rId22"/>
    <p:sldId id="373" r:id="rId23"/>
    <p:sldId id="374" r:id="rId24"/>
    <p:sldId id="372" r:id="rId25"/>
    <p:sldId id="366" r:id="rId26"/>
    <p:sldId id="365" r:id="rId27"/>
    <p:sldId id="364" r:id="rId28"/>
    <p:sldId id="376" r:id="rId29"/>
    <p:sldId id="377" r:id="rId30"/>
    <p:sldId id="378" r:id="rId31"/>
    <p:sldId id="379" r:id="rId32"/>
    <p:sldId id="380" r:id="rId33"/>
    <p:sldId id="381" r:id="rId34"/>
    <p:sldId id="387" r:id="rId35"/>
    <p:sldId id="386" r:id="rId36"/>
    <p:sldId id="385" r:id="rId37"/>
    <p:sldId id="384" r:id="rId38"/>
    <p:sldId id="383" r:id="rId39"/>
    <p:sldId id="382" r:id="rId40"/>
    <p:sldId id="396" r:id="rId41"/>
    <p:sldId id="418" r:id="rId42"/>
    <p:sldId id="393" r:id="rId43"/>
    <p:sldId id="395" r:id="rId44"/>
    <p:sldId id="392" r:id="rId45"/>
    <p:sldId id="391" r:id="rId46"/>
    <p:sldId id="390" r:id="rId47"/>
    <p:sldId id="389" r:id="rId48"/>
    <p:sldId id="388" r:id="rId49"/>
    <p:sldId id="399" r:id="rId50"/>
    <p:sldId id="398" r:id="rId51"/>
    <p:sldId id="397" r:id="rId52"/>
    <p:sldId id="400" r:id="rId53"/>
    <p:sldId id="401" r:id="rId54"/>
    <p:sldId id="407" r:id="rId55"/>
    <p:sldId id="406" r:id="rId56"/>
    <p:sldId id="405" r:id="rId57"/>
    <p:sldId id="404" r:id="rId58"/>
    <p:sldId id="410" r:id="rId59"/>
    <p:sldId id="409" r:id="rId60"/>
    <p:sldId id="403" r:id="rId61"/>
    <p:sldId id="411" r:id="rId62"/>
    <p:sldId id="408" r:id="rId63"/>
    <p:sldId id="412" r:id="rId64"/>
    <p:sldId id="413" r:id="rId65"/>
    <p:sldId id="414" r:id="rId66"/>
    <p:sldId id="415" r:id="rId67"/>
    <p:sldId id="419" r:id="rId68"/>
    <p:sldId id="258" r:id="rId69"/>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FEC"/>
    <a:srgbClr val="00B9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6" d="100"/>
          <a:sy n="86" d="100"/>
        </p:scale>
        <p:origin x="514" y="67"/>
      </p:cViewPr>
      <p:guideLst/>
    </p:cSldViewPr>
  </p:slideViewPr>
  <p:notesTextViewPr>
    <p:cViewPr>
      <p:scale>
        <a:sx n="1" d="1"/>
        <a:sy n="1" d="1"/>
      </p:scale>
      <p:origin x="0" y="0"/>
    </p:cViewPr>
  </p:notesTextViewPr>
  <p:notesViewPr>
    <p:cSldViewPr snapToGrid="0">
      <p:cViewPr varScale="1">
        <p:scale>
          <a:sx n="56" d="100"/>
          <a:sy n="56" d="100"/>
        </p:scale>
        <p:origin x="3235" y="67"/>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3" Type="http://schemas.openxmlformats.org/officeDocument/2006/relationships/tableStyles" Target="tableStyles.xml"/><Relationship Id="rId72" Type="http://schemas.openxmlformats.org/officeDocument/2006/relationships/viewProps" Target="viewProps.xml"/><Relationship Id="rId71" Type="http://schemas.openxmlformats.org/officeDocument/2006/relationships/presProps" Target="presProps.xml"/><Relationship Id="rId70" Type="http://schemas.openxmlformats.org/officeDocument/2006/relationships/handoutMaster" Target="handoutMasters/handoutMaster1.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4024313" y="0"/>
            <a:ext cx="3078162" cy="512763"/>
          </a:xfrm>
          <a:prstGeom prst="rect">
            <a:avLst/>
          </a:prstGeom>
        </p:spPr>
        <p:txBody>
          <a:bodyPr vert="horz" lIns="91440" tIns="45720" rIns="91440" bIns="45720" rtlCol="0"/>
          <a:lstStyle>
            <a:lvl1pPr algn="r">
              <a:defRPr sz="1200"/>
            </a:lvl1pPr>
          </a:lstStyle>
          <a:p>
            <a:fld id="{60AD810C-F489-456C-9F53-CE6110504B23}" type="datetimeFigureOut">
              <a:rPr lang="zh-CN" altLang="en-US" smtClean="0"/>
            </a:fld>
            <a:endParaRPr lang="zh-CN" altLang="en-US"/>
          </a:p>
        </p:txBody>
      </p:sp>
      <p:sp>
        <p:nvSpPr>
          <p:cNvPr id="4" name="页脚占位符 3"/>
          <p:cNvSpPr>
            <a:spLocks noGrp="1"/>
          </p:cNvSpPr>
          <p:nvPr>
            <p:ph type="ftr" sz="quarter" idx="2"/>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4024313" y="9721850"/>
            <a:ext cx="3078162" cy="512763"/>
          </a:xfrm>
          <a:prstGeom prst="rect">
            <a:avLst/>
          </a:prstGeom>
        </p:spPr>
        <p:txBody>
          <a:bodyPr vert="horz" lIns="91440" tIns="45720" rIns="91440" bIns="45720" rtlCol="0" anchor="b"/>
          <a:lstStyle>
            <a:lvl1pPr algn="r">
              <a:defRPr sz="1200"/>
            </a:lvl1pPr>
          </a:lstStyle>
          <a:p>
            <a:fld id="{B732E519-76BE-4F76-AE0B-E353F593E6E6}"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7"/>
            <a:ext cx="9144000"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9"/>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9"/>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1186774" y="1778439"/>
            <a:ext cx="4873575"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1186774" y="2665379"/>
            <a:ext cx="4873575"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256939" y="1778439"/>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256939" y="2665379"/>
            <a:ext cx="4897576"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457201"/>
            <a:ext cx="6172200" cy="54038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1"/>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6"/>
            <a:ext cx="2628900" cy="5811839"/>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1" y="365126"/>
            <a:ext cx="7734300" cy="5811839"/>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6"/>
            <a:ext cx="10515600" cy="5811839"/>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slideLayout" Target="../slideLayouts/slideLayout18.xml"/><Relationship Id="rId7" Type="http://schemas.openxmlformats.org/officeDocument/2006/relationships/slideLayout" Target="../slideLayouts/slideLayout17.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3" Type="http://schemas.openxmlformats.org/officeDocument/2006/relationships/slideLayout" Target="../slideLayouts/slideLayout13.xml"/><Relationship Id="rId2" Type="http://schemas.openxmlformats.org/officeDocument/2006/relationships/slideLayout" Target="../slideLayouts/slideLayout12.xml"/><Relationship Id="rId11" Type="http://schemas.openxmlformats.org/officeDocument/2006/relationships/theme" Target="../theme/theme2.xml"/><Relationship Id="rId10" Type="http://schemas.openxmlformats.org/officeDocument/2006/relationships/slideLayout" Target="../slideLayouts/slideLayout20.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txStyles>
    <p:titleStyle>
      <a:lvl1pPr algn="l" defTabSz="91376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376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376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376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png"/><Relationship Id="rId1"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png"/><Relationship Id="rId1"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8.png"/><Relationship Id="rId1"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9.png"/><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0.png"/><Relationship Id="rId1"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1.png"/><Relationship Id="rId1" Type="http://schemas.openxmlformats.org/officeDocument/2006/relationships/image" Target="../media/image2.jpe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4.png"/><Relationship Id="rId1"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5.png"/><Relationship Id="rId1"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6.png"/><Relationship Id="rId1"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7.png"/><Relationship Id="rId1"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8.png"/><Relationship Id="rId1"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9.png"/><Relationship Id="rId1" Type="http://schemas.openxmlformats.org/officeDocument/2006/relationships/image" Target="../media/image2.jpeg"/></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2.png"/><Relationship Id="rId1"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3.png"/><Relationship Id="rId1"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4.png"/><Relationship Id="rId1"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5.png"/><Relationship Id="rId1"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6.png"/><Relationship Id="rId1" Type="http://schemas.openxmlformats.org/officeDocument/2006/relationships/image" Target="../media/image2.jpe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7.png"/><Relationship Id="rId1" Type="http://schemas.openxmlformats.org/officeDocument/2006/relationships/image" Target="../media/image2.jpeg"/></Relationships>
</file>

<file path=ppt/slides/_rels/slide3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40.png"/><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2.jpe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1.png"/><Relationship Id="rId1" Type="http://schemas.openxmlformats.org/officeDocument/2006/relationships/image" Target="../media/image2.jpe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2.png"/><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3.png"/><Relationship Id="rId1" Type="http://schemas.openxmlformats.org/officeDocument/2006/relationships/image" Target="../media/image2.jpe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4.png"/><Relationship Id="rId1" Type="http://schemas.openxmlformats.org/officeDocument/2006/relationships/image" Target="../media/image2.jpe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5.png"/><Relationship Id="rId1" Type="http://schemas.openxmlformats.org/officeDocument/2006/relationships/image" Target="../media/image2.jpeg"/></Relationships>
</file>

<file path=ppt/slides/_rels/slide4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image" Target="../media/image2.jpeg"/></Relationships>
</file>

<file path=ppt/slides/_rels/slide4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52.png"/><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image" Target="../media/image2.jpe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3.png"/><Relationship Id="rId1" Type="http://schemas.openxmlformats.org/officeDocument/2006/relationships/image" Target="../media/image2.jpe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4.png"/><Relationship Id="rId1" Type="http://schemas.openxmlformats.org/officeDocument/2006/relationships/image" Target="../media/image2.jpe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5.png"/><Relationship Id="rId1" Type="http://schemas.openxmlformats.org/officeDocument/2006/relationships/image" Target="../media/image2.jpeg"/></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6.png"/><Relationship Id="rId1" Type="http://schemas.openxmlformats.org/officeDocument/2006/relationships/image" Target="../media/image2.jpeg"/></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7.png"/><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2.jpeg"/></Relationships>
</file>

<file path=ppt/slides/_rels/slide5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image" Target="../media/image2.jpeg"/></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0.png"/><Relationship Id="rId1" Type="http://schemas.openxmlformats.org/officeDocument/2006/relationships/image" Target="../media/image2.jpeg"/></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1.png"/><Relationship Id="rId1" Type="http://schemas.openxmlformats.org/officeDocument/2006/relationships/image" Target="../media/image2.jpeg"/></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2.png"/><Relationship Id="rId1" Type="http://schemas.openxmlformats.org/officeDocument/2006/relationships/image" Target="../media/image2.jpeg"/></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3.png"/><Relationship Id="rId1" Type="http://schemas.openxmlformats.org/officeDocument/2006/relationships/image" Target="../media/image2.jpeg"/></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4.png"/><Relationship Id="rId1" Type="http://schemas.openxmlformats.org/officeDocument/2006/relationships/image" Target="../media/image2.jpeg"/></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5.png"/><Relationship Id="rId1" Type="http://schemas.openxmlformats.org/officeDocument/2006/relationships/image" Target="../media/image2.jpeg"/></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6.png"/><Relationship Id="rId1" Type="http://schemas.openxmlformats.org/officeDocument/2006/relationships/image" Target="../media/image2.jpeg"/></Relationships>
</file>

<file path=ppt/slides/_rels/slide5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6.png"/><Relationship Id="rId2" Type="http://schemas.openxmlformats.org/officeDocument/2006/relationships/image" Target="../media/image67.png"/><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2.jpeg"/></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8.png"/><Relationship Id="rId1" Type="http://schemas.openxmlformats.org/officeDocument/2006/relationships/image" Target="../media/image2.jpeg"/></Relationships>
</file>

<file path=ppt/slides/_rels/slide6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image" Target="../media/image2.jpeg"/></Relationships>
</file>

<file path=ppt/slides/_rels/slide6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image" Target="../media/image2.jpeg"/></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3.png"/><Relationship Id="rId1" Type="http://schemas.openxmlformats.org/officeDocument/2006/relationships/image" Target="../media/image2.jpeg"/></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4.png"/><Relationship Id="rId1" Type="http://schemas.openxmlformats.org/officeDocument/2006/relationships/image" Target="../media/image2.jpeg"/></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5.png"/><Relationship Id="rId1" Type="http://schemas.openxmlformats.org/officeDocument/2006/relationships/image" Target="../media/image2.jpeg"/></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6.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14168" y="2609693"/>
            <a:ext cx="9163665" cy="991168"/>
          </a:xfrm>
        </p:spPr>
        <p:txBody>
          <a:bodyPr>
            <a:noAutofit/>
          </a:bodyPr>
          <a:lstStyle/>
          <a:p>
            <a:pPr algn="dist"/>
            <a:r>
              <a:rPr kumimoji="1" lang="en-US" altLang="zh-CN" sz="4800" b="1" spc="300" dirty="0">
                <a:solidFill>
                  <a:srgbClr val="00B0F0"/>
                </a:solidFill>
                <a:ea typeface="微软雅黑" panose="020B0503020204020204" pitchFamily="34" charset="-122"/>
              </a:rPr>
              <a:t>Q</a:t>
            </a:r>
            <a:r>
              <a:rPr kumimoji="1" lang="zh-CN" altLang="en-US" sz="4800" b="1" spc="300" dirty="0">
                <a:solidFill>
                  <a:srgbClr val="00B0F0"/>
                </a:solidFill>
                <a:ea typeface="微软雅黑" panose="020B0503020204020204" pitchFamily="34" charset="-122"/>
              </a:rPr>
              <a:t>码</a:t>
            </a:r>
            <a:r>
              <a:rPr kumimoji="1" lang="zh-CN" altLang="en-US" sz="4800" b="1" kern="0" spc="300" dirty="0">
                <a:solidFill>
                  <a:srgbClr val="00B0F0"/>
                </a:solidFill>
                <a:ea typeface="微软雅黑" panose="020B0503020204020204" pitchFamily="34" charset="-122"/>
              </a:rPr>
              <a:t>精灵产品使用</a:t>
            </a:r>
            <a:r>
              <a:rPr kumimoji="1" lang="zh-CN" altLang="en-US" sz="4800" b="1" spc="300" dirty="0">
                <a:solidFill>
                  <a:srgbClr val="00B0F0"/>
                </a:solidFill>
                <a:ea typeface="微软雅黑" panose="020B0503020204020204" pitchFamily="34" charset="-122"/>
              </a:rPr>
              <a:t>手册</a:t>
            </a:r>
            <a:endParaRPr lang="zh-CN" altLang="en-US" sz="4800" b="1" spc="300" dirty="0">
              <a:solidFill>
                <a:srgbClr val="00B0F0"/>
              </a:solidFill>
              <a:latin typeface="微软雅黑" panose="020B0503020204020204" pitchFamily="34" charset="-122"/>
              <a:ea typeface="微软雅黑" panose="020B0503020204020204" pitchFamily="34" charset="-122"/>
            </a:endParaRPr>
          </a:p>
        </p:txBody>
      </p:sp>
      <p:sp>
        <p:nvSpPr>
          <p:cNvPr id="4" name="副标题 2"/>
          <p:cNvSpPr>
            <a:spLocks noGrp="1"/>
          </p:cNvSpPr>
          <p:nvPr/>
        </p:nvSpPr>
        <p:spPr>
          <a:xfrm>
            <a:off x="4535169" y="5489575"/>
            <a:ext cx="3300731" cy="7772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defTabSz="913765"/>
            <a:r>
              <a:rPr lang="zh-CN" altLang="en-US" sz="1200" spc="300" dirty="0">
                <a:solidFill>
                  <a:srgbClr val="00B9F1"/>
                </a:solidFill>
                <a:latin typeface="微软雅黑" panose="020B0503020204020204" pitchFamily="34" charset="-122"/>
                <a:ea typeface="微软雅黑" panose="020B0503020204020204" pitchFamily="34" charset="-122"/>
                <a:sym typeface="+mn-ea"/>
              </a:rPr>
              <a:t>拉卡拉支付</a:t>
            </a:r>
            <a:r>
              <a:rPr lang="en-US" altLang="zh-CN" sz="1200" spc="300" dirty="0">
                <a:solidFill>
                  <a:srgbClr val="00B9F1"/>
                </a:solidFill>
                <a:latin typeface="微软雅黑" panose="020B0503020204020204" pitchFamily="34" charset="-122"/>
                <a:ea typeface="微软雅黑" panose="020B0503020204020204" pitchFamily="34" charset="-122"/>
                <a:sym typeface="+mn-ea"/>
              </a:rPr>
              <a:t>-</a:t>
            </a:r>
            <a:r>
              <a:rPr lang="zh-CN" altLang="en-US" sz="1200" spc="300" dirty="0">
                <a:solidFill>
                  <a:srgbClr val="00B9F1"/>
                </a:solidFill>
                <a:latin typeface="微软雅黑" panose="020B0503020204020204" pitchFamily="34" charset="-122"/>
                <a:ea typeface="微软雅黑" panose="020B0503020204020204" pitchFamily="34" charset="-122"/>
                <a:sym typeface="+mn-ea"/>
              </a:rPr>
              <a:t>产品中心</a:t>
            </a:r>
            <a:endParaRPr lang="zh-CN" altLang="en-US" sz="1200" spc="300" dirty="0">
              <a:solidFill>
                <a:srgbClr val="00B9F1"/>
              </a:solidFill>
              <a:latin typeface="微软雅黑" panose="020B0503020204020204" pitchFamily="34" charset="-122"/>
              <a:ea typeface="微软雅黑" panose="020B0503020204020204" pitchFamily="34" charset="-122"/>
              <a:sym typeface="+mn-ea"/>
            </a:endParaRPr>
          </a:p>
          <a:p>
            <a:pPr defTabSz="913765"/>
            <a:r>
              <a:rPr lang="zh-CN" altLang="en-US" sz="1200" spc="300" dirty="0">
                <a:solidFill>
                  <a:srgbClr val="00B9F1"/>
                </a:solidFill>
                <a:latin typeface="微软雅黑" panose="020B0503020204020204" pitchFamily="34" charset="-122"/>
                <a:ea typeface="微软雅黑" panose="020B0503020204020204" pitchFamily="34" charset="-122"/>
                <a:sym typeface="+mn-ea"/>
              </a:rPr>
              <a:t>2018.</a:t>
            </a:r>
            <a:r>
              <a:rPr lang="en-US" altLang="zh-CN" sz="1200" spc="300" dirty="0">
                <a:solidFill>
                  <a:srgbClr val="00B9F1"/>
                </a:solidFill>
                <a:latin typeface="微软雅黑" panose="020B0503020204020204" pitchFamily="34" charset="-122"/>
                <a:ea typeface="微软雅黑" panose="020B0503020204020204" pitchFamily="34" charset="-122"/>
                <a:sym typeface="+mn-ea"/>
              </a:rPr>
              <a:t>8</a:t>
            </a:r>
            <a:r>
              <a:rPr lang="zh-CN" altLang="en-US" sz="1200" spc="300" dirty="0">
                <a:solidFill>
                  <a:srgbClr val="00B9F1"/>
                </a:solidFill>
                <a:latin typeface="微软雅黑" panose="020B0503020204020204" pitchFamily="34" charset="-122"/>
                <a:ea typeface="微软雅黑" panose="020B0503020204020204" pitchFamily="34" charset="-122"/>
                <a:sym typeface="+mn-ea"/>
              </a:rPr>
              <a:t>.2</a:t>
            </a:r>
            <a:r>
              <a:rPr lang="en-US" altLang="zh-CN" sz="1200" spc="300" dirty="0">
                <a:solidFill>
                  <a:srgbClr val="00B9F1"/>
                </a:solidFill>
                <a:latin typeface="微软雅黑" panose="020B0503020204020204" pitchFamily="34" charset="-122"/>
                <a:ea typeface="微软雅黑" panose="020B0503020204020204" pitchFamily="34" charset="-122"/>
                <a:sym typeface="+mn-ea"/>
              </a:rPr>
              <a:t>8</a:t>
            </a:r>
            <a:endParaRPr lang="zh-CN" altLang="en-US" sz="1200" spc="300" dirty="0">
              <a:solidFill>
                <a:srgbClr val="00B9F1"/>
              </a:solidFill>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副标题 2"/>
          <p:cNvSpPr>
            <a:spLocks noGrp="1"/>
          </p:cNvSpPr>
          <p:nvPr/>
        </p:nvSpPr>
        <p:spPr>
          <a:xfrm>
            <a:off x="10326370" y="6165850"/>
            <a:ext cx="1577975" cy="2819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rPr>
              <a:t> </a:t>
            </a:r>
            <a:endPar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6" name="矩形 16"/>
          <p:cNvSpPr/>
          <p:nvPr/>
        </p:nvSpPr>
        <p:spPr>
          <a:xfrm>
            <a:off x="866775" y="173990"/>
            <a:ext cx="5405120" cy="830997"/>
          </a:xfrm>
          <a:prstGeom prst="rect">
            <a:avLst/>
          </a:prstGeom>
          <a:noFill/>
          <a:ln w="9525">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defRPr/>
            </a:pPr>
            <a:r>
              <a:rPr kumimoji="0" lang="zh-CN" altLang="en-US" sz="4800" b="1" i="0" u="none" strike="noStrike" kern="1200" cap="none" spc="0" normalizeH="0" baseline="0" noProof="0" dirty="0">
                <a:ln>
                  <a:noFill/>
                </a:ln>
                <a:solidFill>
                  <a:srgbClr val="00B0F0"/>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目录</a:t>
            </a:r>
            <a:endParaRPr kumimoji="0" lang="zh-CN" altLang="en-US" sz="4800" b="1" i="0" u="none" strike="noStrike" kern="1200" cap="none" spc="0" normalizeH="0" baseline="0" noProof="0" dirty="0">
              <a:ln>
                <a:noFill/>
              </a:ln>
              <a:solidFill>
                <a:srgbClr val="00B0F0"/>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endParaRPr>
          </a:p>
        </p:txBody>
      </p:sp>
      <p:pic>
        <p:nvPicPr>
          <p:cNvPr id="7" name="图片 6" descr="a968af2e21ab5527faa77354991d4f2"/>
          <p:cNvPicPr>
            <a:picLocks noChangeAspect="1"/>
          </p:cNvPicPr>
          <p:nvPr/>
        </p:nvPicPr>
        <p:blipFill>
          <a:blip r:embed="rId2"/>
          <a:stretch>
            <a:fillRect/>
          </a:stretch>
        </p:blipFill>
        <p:spPr>
          <a:xfrm>
            <a:off x="2946853" y="1406336"/>
            <a:ext cx="6298294" cy="404532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副标题 2"/>
          <p:cNvSpPr>
            <a:spLocks noGrp="1"/>
          </p:cNvSpPr>
          <p:nvPr/>
        </p:nvSpPr>
        <p:spPr>
          <a:xfrm>
            <a:off x="10326370" y="6165850"/>
            <a:ext cx="1577975" cy="2819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rPr>
              <a:t> </a:t>
            </a:r>
            <a:endPar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6" name="矩形 16"/>
          <p:cNvSpPr/>
          <p:nvPr/>
        </p:nvSpPr>
        <p:spPr>
          <a:xfrm>
            <a:off x="866775" y="173990"/>
            <a:ext cx="5405120" cy="830997"/>
          </a:xfrm>
          <a:prstGeom prst="rect">
            <a:avLst/>
          </a:prstGeom>
          <a:noFill/>
          <a:ln w="9525">
            <a:noFill/>
          </a:ln>
        </p:spPr>
        <p:txBody>
          <a:bodyPr wrap="square">
            <a:spAutoFit/>
          </a:bodyPr>
          <a:lstStyle/>
          <a:p>
            <a:r>
              <a:rPr lang="en-US" altLang="zh-CN" sz="4800" b="1" dirty="0">
                <a:solidFill>
                  <a:srgbClr val="00B0F0"/>
                </a:solidFill>
                <a:effectLst>
                  <a:outerShdw blurRad="38100" dist="19050" dir="2700000" algn="tl" rotWithShape="0">
                    <a:prstClr val="black">
                      <a:alpha val="40000"/>
                    </a:prstClr>
                  </a:outerShdw>
                </a:effectLst>
                <a:latin typeface="微软雅黑" panose="020B0503020204020204" pitchFamily="34" charset="-122"/>
                <a:ea typeface="微软雅黑" panose="020B0503020204020204" pitchFamily="34" charset="-122"/>
              </a:rPr>
              <a:t>Q</a:t>
            </a:r>
            <a:r>
              <a:rPr lang="zh-CN" altLang="en-US" sz="4800" b="1" dirty="0">
                <a:solidFill>
                  <a:srgbClr val="00B0F0"/>
                </a:solidFill>
                <a:effectLst>
                  <a:outerShdw blurRad="38100" dist="19050" dir="2700000" algn="tl" rotWithShape="0">
                    <a:prstClr val="black">
                      <a:alpha val="40000"/>
                    </a:prstClr>
                  </a:outerShdw>
                </a:effectLst>
                <a:latin typeface="微软雅黑" panose="020B0503020204020204" pitchFamily="34" charset="-122"/>
                <a:ea typeface="微软雅黑" panose="020B0503020204020204" pitchFamily="34" charset="-122"/>
              </a:rPr>
              <a:t>码精灵安装</a:t>
            </a:r>
            <a:endParaRPr lang="zh-CN" altLang="en-US" sz="4800" b="1" dirty="0">
              <a:solidFill>
                <a:srgbClr val="00B0F0"/>
              </a:solidFill>
              <a:effectLst>
                <a:outerShdw blurRad="38100" dist="1905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8" name="矩形 7"/>
          <p:cNvSpPr/>
          <p:nvPr/>
        </p:nvSpPr>
        <p:spPr>
          <a:xfrm>
            <a:off x="774454" y="1662809"/>
            <a:ext cx="9673051" cy="1508105"/>
          </a:xfrm>
          <a:prstGeom prst="rect">
            <a:avLst/>
          </a:prstGeom>
          <a:noFill/>
          <a:ln w="9525">
            <a:noFill/>
          </a:ln>
        </p:spPr>
        <p:txBody>
          <a:bodyPr wrap="square">
            <a:spAutoFit/>
          </a:bodyPr>
          <a:lstStyle/>
          <a:p>
            <a:pPr marL="285750" indent="-285750" algn="just">
              <a:buFont typeface="Wingdings" panose="05000000000000000000" charset="0"/>
              <a:buChar char=""/>
            </a:pPr>
            <a:r>
              <a:rPr lang="zh-CN" altLang="en-US" sz="20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1.将应用拷贝到商家的电脑上，双击</a:t>
            </a:r>
            <a:r>
              <a:rPr lang="en-US" altLang="zh-CN" sz="20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Q</a:t>
            </a:r>
            <a:r>
              <a:rPr lang="zh-CN" altLang="en-US" sz="20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码精灵</a:t>
            </a:r>
            <a:r>
              <a:rPr lang="en-US" altLang="zh-CN" sz="20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-2.1.0</a:t>
            </a:r>
            <a:r>
              <a:rPr lang="zh-CN" altLang="en-US" sz="20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.exe启动服务；</a:t>
            </a:r>
            <a:endParaRPr lang="zh-CN" altLang="en-US" sz="20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marL="285750" indent="-285750" algn="just">
              <a:buFont typeface="Wingdings" panose="05000000000000000000" charset="0"/>
              <a:buChar char=""/>
            </a:pPr>
            <a:endParaRPr lang="zh-CN" altLang="en-US"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indent="0" algn="just">
              <a:buFont typeface="Wingdings" panose="05000000000000000000" charset="0"/>
              <a:buNone/>
            </a:pPr>
            <a:endParaRPr lang="zh-CN" altLang="en-US"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algn="just">
              <a:buFont typeface="Arial" panose="020B0604020202020204" pitchFamily="34" charset="0"/>
              <a:buNone/>
            </a:pPr>
            <a:endParaRPr lang="zh-CN" altLang="en-US"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algn="just">
              <a:buFont typeface="Arial" panose="020B0604020202020204" pitchFamily="34" charset="0"/>
              <a:buNone/>
            </a:pPr>
            <a:endParaRPr lang="zh-CN" altLang="en-US"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pic>
        <p:nvPicPr>
          <p:cNvPr id="2" name="图片 1"/>
          <p:cNvPicPr>
            <a:picLocks noChangeAspect="1"/>
          </p:cNvPicPr>
          <p:nvPr/>
        </p:nvPicPr>
        <p:blipFill>
          <a:blip r:embed="rId2"/>
          <a:stretch>
            <a:fillRect/>
          </a:stretch>
        </p:blipFill>
        <p:spPr>
          <a:xfrm>
            <a:off x="1171758" y="2619363"/>
            <a:ext cx="10137376" cy="106772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副标题 2"/>
          <p:cNvSpPr>
            <a:spLocks noGrp="1"/>
          </p:cNvSpPr>
          <p:nvPr/>
        </p:nvSpPr>
        <p:spPr>
          <a:xfrm>
            <a:off x="10326370" y="6165850"/>
            <a:ext cx="1577975" cy="2819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rPr>
              <a:t> </a:t>
            </a:r>
            <a:endPar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6" name="矩形 16"/>
          <p:cNvSpPr/>
          <p:nvPr/>
        </p:nvSpPr>
        <p:spPr>
          <a:xfrm>
            <a:off x="866775" y="173990"/>
            <a:ext cx="5405120" cy="830997"/>
          </a:xfrm>
          <a:prstGeom prst="rect">
            <a:avLst/>
          </a:prstGeom>
          <a:noFill/>
          <a:ln w="9525">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800" b="1" i="0" u="none" strike="noStrike" kern="1200" cap="none" spc="0" normalizeH="0" baseline="0" noProof="0" dirty="0">
                <a:ln>
                  <a:noFill/>
                </a:ln>
                <a:solidFill>
                  <a:srgbClr val="00B0F0"/>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Q</a:t>
            </a:r>
            <a:r>
              <a:rPr kumimoji="0" lang="zh-CN" altLang="en-US" sz="4800" b="1" i="0" u="none" strike="noStrike" kern="1200" cap="none" spc="0" normalizeH="0" baseline="0" noProof="0" dirty="0">
                <a:ln>
                  <a:noFill/>
                </a:ln>
                <a:solidFill>
                  <a:srgbClr val="00B0F0"/>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码精灵安装</a:t>
            </a:r>
            <a:endParaRPr kumimoji="0" lang="zh-CN" altLang="en-US" sz="4800" b="1" i="0" u="none" strike="noStrike" kern="1200" cap="none" spc="0" normalizeH="0" baseline="0" noProof="0" dirty="0">
              <a:ln>
                <a:noFill/>
              </a:ln>
              <a:solidFill>
                <a:srgbClr val="00B0F0"/>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endParaRPr>
          </a:p>
        </p:txBody>
      </p:sp>
      <p:sp>
        <p:nvSpPr>
          <p:cNvPr id="10" name="矩形 7"/>
          <p:cNvSpPr/>
          <p:nvPr/>
        </p:nvSpPr>
        <p:spPr>
          <a:xfrm>
            <a:off x="437514" y="1226185"/>
            <a:ext cx="5405119" cy="3754874"/>
          </a:xfrm>
          <a:prstGeom prst="rect">
            <a:avLst/>
          </a:prstGeom>
          <a:noFill/>
          <a:ln w="9525">
            <a:noFill/>
          </a:ln>
        </p:spPr>
        <p:txBody>
          <a:bodyPr wrap="square">
            <a:spAutoFit/>
          </a:bodyPr>
          <a:lstStyle/>
          <a:p>
            <a:pPr marL="285750" indent="-285750" algn="just">
              <a:buFont typeface="Wingdings" panose="05000000000000000000" charset="0"/>
              <a:buChar char=""/>
            </a:pPr>
            <a:r>
              <a:rPr lang="zh-CN" altLang="en-US" sz="28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第一次使用</a:t>
            </a:r>
            <a:r>
              <a:rPr lang="en-US" altLang="zh-CN" sz="28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Q</a:t>
            </a:r>
            <a:r>
              <a:rPr lang="zh-CN" altLang="en-US" sz="28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码精灵时，会进入安装引导。</a:t>
            </a:r>
            <a:endParaRPr lang="zh-CN" altLang="en-US" sz="28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marL="285750" indent="-285750" algn="just">
              <a:buFont typeface="Wingdings" panose="05000000000000000000" charset="0"/>
              <a:buChar char=""/>
            </a:pPr>
            <a:endParaRPr lang="zh-CN" altLang="en-US" sz="28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marL="285750" indent="-285750" algn="just">
              <a:buFont typeface="Wingdings" panose="05000000000000000000" charset="0"/>
              <a:buChar char=""/>
            </a:pPr>
            <a:r>
              <a:rPr lang="zh-CN" altLang="en-US" sz="28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使用生成的</a:t>
            </a:r>
            <a:r>
              <a:rPr lang="en-US" altLang="zh-CN" sz="28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Q</a:t>
            </a:r>
            <a:r>
              <a:rPr lang="zh-CN" altLang="en-US" sz="28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码精灵激活码，输入进行激活。</a:t>
            </a:r>
            <a:endParaRPr lang="en-US" altLang="zh-CN" sz="28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marL="285750" indent="-285750" algn="just">
              <a:buFont typeface="Wingdings" panose="05000000000000000000" charset="0"/>
              <a:buChar char=""/>
            </a:pPr>
            <a:endParaRPr lang="en-US" altLang="zh-CN" sz="28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marL="285750" indent="-285750" algn="just">
              <a:buFont typeface="Wingdings" panose="05000000000000000000" charset="0"/>
              <a:buChar char=""/>
            </a:pPr>
            <a:r>
              <a:rPr lang="zh-CN" altLang="en-US" sz="28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输入激活码点击激活，激活成功则显示商户名称和商户编号</a:t>
            </a:r>
            <a:endParaRPr lang="zh-CN" altLang="en-US" sz="28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algn="just">
              <a:buFont typeface="Arial" panose="020B0604020202020204" pitchFamily="34" charset="0"/>
              <a:buNone/>
            </a:pPr>
            <a:endParaRPr lang="zh-CN" altLang="en-US" sz="14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pic>
        <p:nvPicPr>
          <p:cNvPr id="7" name="图片 6"/>
          <p:cNvPicPr>
            <a:picLocks noChangeAspect="1"/>
          </p:cNvPicPr>
          <p:nvPr/>
        </p:nvPicPr>
        <p:blipFill>
          <a:blip r:embed="rId2"/>
          <a:stretch>
            <a:fillRect/>
          </a:stretch>
        </p:blipFill>
        <p:spPr>
          <a:xfrm>
            <a:off x="6510911" y="1459551"/>
            <a:ext cx="5006774" cy="380271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副标题 2"/>
          <p:cNvSpPr>
            <a:spLocks noGrp="1"/>
          </p:cNvSpPr>
          <p:nvPr/>
        </p:nvSpPr>
        <p:spPr>
          <a:xfrm>
            <a:off x="10326370" y="6165850"/>
            <a:ext cx="1577975" cy="2819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rPr>
              <a:t> </a:t>
            </a:r>
            <a:endPar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6" name="矩形 16"/>
          <p:cNvSpPr/>
          <p:nvPr/>
        </p:nvSpPr>
        <p:spPr>
          <a:xfrm>
            <a:off x="866775" y="173990"/>
            <a:ext cx="5405120" cy="830997"/>
          </a:xfrm>
          <a:prstGeom prst="rect">
            <a:avLst/>
          </a:prstGeom>
          <a:noFill/>
          <a:ln w="9525">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defRPr/>
            </a:pPr>
            <a:r>
              <a:rPr kumimoji="0" lang="en-US" altLang="zh-CN" sz="4800" b="1" i="0" u="none" strike="noStrike" kern="1200" cap="none" spc="0" normalizeH="0" baseline="0" noProof="0" dirty="0">
                <a:ln>
                  <a:noFill/>
                </a:ln>
                <a:solidFill>
                  <a:srgbClr val="00B0F0"/>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Q</a:t>
            </a:r>
            <a:r>
              <a:rPr kumimoji="0" lang="zh-CN" altLang="en-US" sz="4800" b="1" i="0" u="none" strike="noStrike" kern="1200" cap="none" spc="0" normalizeH="0" baseline="0" noProof="0" dirty="0">
                <a:ln>
                  <a:noFill/>
                </a:ln>
                <a:solidFill>
                  <a:srgbClr val="00B0F0"/>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码精灵安装</a:t>
            </a:r>
            <a:endParaRPr kumimoji="0" lang="zh-CN" altLang="en-US" sz="4800" b="1" i="0" u="none" strike="noStrike" kern="1200" cap="none" spc="0" normalizeH="0" baseline="0" noProof="0" dirty="0">
              <a:ln>
                <a:noFill/>
              </a:ln>
              <a:solidFill>
                <a:srgbClr val="00B0F0"/>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endParaRPr>
          </a:p>
        </p:txBody>
      </p:sp>
      <p:sp>
        <p:nvSpPr>
          <p:cNvPr id="7" name="矩形 7"/>
          <p:cNvSpPr/>
          <p:nvPr/>
        </p:nvSpPr>
        <p:spPr>
          <a:xfrm>
            <a:off x="437514" y="1226185"/>
            <a:ext cx="4883516" cy="2923877"/>
          </a:xfrm>
          <a:prstGeom prst="rect">
            <a:avLst/>
          </a:prstGeom>
          <a:noFill/>
          <a:ln w="9525">
            <a:noFill/>
          </a:ln>
        </p:spPr>
        <p:txBody>
          <a:bodyPr wrap="square">
            <a:spAutoFit/>
          </a:bodyPr>
          <a:lstStyle/>
          <a:p>
            <a:pPr indent="0" algn="just">
              <a:buFont typeface="Wingdings" panose="05000000000000000000" charset="0"/>
              <a:buNone/>
            </a:pPr>
            <a:endParaRPr lang="zh-CN" altLang="en-US"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marL="285750" indent="-285750" algn="just">
              <a:buFont typeface="Wingdings" panose="05000000000000000000" charset="0"/>
              <a:buChar char=""/>
            </a:pPr>
            <a:r>
              <a:rPr lang="zh-CN" altLang="en-US"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选择设备</a:t>
            </a:r>
            <a:r>
              <a:rPr lang="en-US" altLang="zh-CN"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a:t>
            </a:r>
            <a:r>
              <a:rPr lang="zh-CN" altLang="en-US"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如连接意锐小白盒，则选择“基础版</a:t>
            </a:r>
            <a:r>
              <a:rPr lang="en-US" altLang="zh-CN"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a:t>
            </a:r>
            <a:r>
              <a:rPr lang="zh-CN" altLang="en-US"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插上小白盒进行连接。</a:t>
            </a:r>
            <a:endParaRPr lang="zh-CN" altLang="en-US"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marL="285750" indent="-285750" algn="just">
              <a:buFont typeface="Wingdings" panose="05000000000000000000" charset="0"/>
              <a:buNone/>
            </a:pPr>
            <a:endParaRPr lang="zh-CN" altLang="en-US"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marL="285750" indent="-285750" algn="just">
              <a:buFont typeface="Wingdings" panose="05000000000000000000" charset="0"/>
              <a:buChar char=""/>
            </a:pPr>
            <a:r>
              <a:rPr lang="zh-CN" altLang="en-US"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其他设备则选择“兼容版以及其他设备”；</a:t>
            </a:r>
            <a:endParaRPr lang="zh-CN" altLang="en-US"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marL="285750" indent="-285750" algn="just">
              <a:buFont typeface="Arial" panose="020B0604020202020204" pitchFamily="34" charset="0"/>
              <a:buNone/>
            </a:pPr>
            <a:endParaRPr lang="zh-CN" altLang="en-US" sz="16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pic>
        <p:nvPicPr>
          <p:cNvPr id="2" name="图片 1"/>
          <p:cNvPicPr>
            <a:picLocks noChangeAspect="1"/>
          </p:cNvPicPr>
          <p:nvPr/>
        </p:nvPicPr>
        <p:blipFill>
          <a:blip r:embed="rId2"/>
          <a:stretch>
            <a:fillRect/>
          </a:stretch>
        </p:blipFill>
        <p:spPr>
          <a:xfrm>
            <a:off x="6403678" y="1414723"/>
            <a:ext cx="5014395" cy="379508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副标题 2"/>
          <p:cNvSpPr>
            <a:spLocks noGrp="1"/>
          </p:cNvSpPr>
          <p:nvPr/>
        </p:nvSpPr>
        <p:spPr>
          <a:xfrm>
            <a:off x="10326370" y="6165850"/>
            <a:ext cx="1577975" cy="2819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rPr>
              <a:t> </a:t>
            </a:r>
            <a:endPar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6" name="矩形 16"/>
          <p:cNvSpPr/>
          <p:nvPr/>
        </p:nvSpPr>
        <p:spPr>
          <a:xfrm>
            <a:off x="866775" y="173990"/>
            <a:ext cx="5405120" cy="830997"/>
          </a:xfrm>
          <a:prstGeom prst="rect">
            <a:avLst/>
          </a:prstGeom>
          <a:noFill/>
          <a:ln w="9525">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defRPr/>
            </a:pPr>
            <a:r>
              <a:rPr kumimoji="0" lang="en-US" altLang="zh-CN" sz="4800" b="1" i="0" u="none" strike="noStrike" kern="1200" cap="none" spc="0" normalizeH="0" baseline="0" noProof="0" dirty="0">
                <a:ln>
                  <a:noFill/>
                </a:ln>
                <a:solidFill>
                  <a:srgbClr val="00B0F0"/>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Q</a:t>
            </a:r>
            <a:r>
              <a:rPr kumimoji="0" lang="zh-CN" altLang="en-US" sz="4800" b="1" i="0" u="none" strike="noStrike" kern="1200" cap="none" spc="0" normalizeH="0" baseline="0" noProof="0" dirty="0">
                <a:ln>
                  <a:noFill/>
                </a:ln>
                <a:solidFill>
                  <a:srgbClr val="00B0F0"/>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码精灵安装</a:t>
            </a:r>
            <a:endParaRPr kumimoji="0" lang="zh-CN" altLang="en-US" sz="4800" b="1" i="0" u="none" strike="noStrike" kern="1200" cap="none" spc="0" normalizeH="0" baseline="0" noProof="0" dirty="0">
              <a:ln>
                <a:noFill/>
              </a:ln>
              <a:solidFill>
                <a:srgbClr val="00B0F0"/>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endParaRPr>
          </a:p>
        </p:txBody>
      </p:sp>
      <p:sp>
        <p:nvSpPr>
          <p:cNvPr id="7" name="矩形 7"/>
          <p:cNvSpPr/>
          <p:nvPr/>
        </p:nvSpPr>
        <p:spPr>
          <a:xfrm>
            <a:off x="437514" y="2044005"/>
            <a:ext cx="5653524" cy="2769989"/>
          </a:xfrm>
          <a:prstGeom prst="rect">
            <a:avLst/>
          </a:prstGeom>
          <a:noFill/>
          <a:ln w="9525">
            <a:noFill/>
          </a:ln>
        </p:spPr>
        <p:txBody>
          <a:bodyPr wrap="square">
            <a:spAutoFit/>
          </a:bodyPr>
          <a:lstStyle/>
          <a:p>
            <a:pPr marL="285750" indent="-285750" algn="just">
              <a:buFont typeface="Wingdings" panose="05000000000000000000" charset="0"/>
              <a:buChar char=""/>
            </a:pPr>
            <a:endParaRPr lang="zh-CN" altLang="en-US"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marL="285750" indent="-285750" algn="just">
              <a:buFont typeface="Wingdings" panose="05000000000000000000" charset="0"/>
              <a:buChar char=""/>
            </a:pPr>
            <a:r>
              <a:rPr lang="zh-CN" altLang="en-US"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依次对打印机进行设置，打印机共有四种连接方式：</a:t>
            </a:r>
            <a:r>
              <a:rPr lang="en-US" altLang="zh-CN"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USB/</a:t>
            </a:r>
            <a:r>
              <a:rPr lang="zh-CN" altLang="en-US"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串口</a:t>
            </a:r>
            <a:r>
              <a:rPr lang="en-US" altLang="zh-CN"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a:t>
            </a:r>
            <a:r>
              <a:rPr lang="zh-CN" altLang="en-US"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并口</a:t>
            </a:r>
            <a:r>
              <a:rPr lang="en-US" altLang="zh-CN"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a:t>
            </a:r>
            <a:r>
              <a:rPr lang="zh-CN" altLang="en-US"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网络；</a:t>
            </a:r>
            <a:endParaRPr lang="zh-CN" altLang="en-US"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marL="285750" indent="-285750" algn="just">
              <a:buFont typeface="Wingdings" panose="05000000000000000000" charset="0"/>
              <a:buChar char=""/>
            </a:pPr>
            <a:endParaRPr lang="zh-CN" altLang="en-US"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marL="285750" indent="-285750" algn="just">
              <a:buFont typeface="Wingdings" panose="05000000000000000000" charset="0"/>
              <a:buChar char=""/>
            </a:pPr>
            <a:r>
              <a:rPr lang="zh-CN" altLang="en-US"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下文会介绍具体打印机设置流程；</a:t>
            </a:r>
            <a:endParaRPr lang="zh-CN" altLang="en-US"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marL="285750" indent="-285750" algn="just">
              <a:buFont typeface="Wingdings" panose="05000000000000000000" charset="0"/>
              <a:buChar char=""/>
            </a:pPr>
            <a:endParaRPr lang="zh-CN" altLang="en-US" sz="14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indent="0" algn="just">
              <a:buFont typeface="Wingdings" panose="05000000000000000000" charset="0"/>
              <a:buNone/>
            </a:pPr>
            <a:endParaRPr lang="zh-CN" altLang="en-US" sz="12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indent="0" algn="just">
              <a:buFont typeface="Wingdings" panose="05000000000000000000" charset="0"/>
              <a:buNone/>
            </a:pPr>
            <a:endParaRPr lang="zh-CN" altLang="en-US" sz="10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algn="just">
              <a:buFont typeface="Arial" panose="020B0604020202020204" pitchFamily="34" charset="0"/>
              <a:buNone/>
            </a:pPr>
            <a:endParaRPr lang="zh-CN" altLang="en-US" sz="9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algn="just">
              <a:buFont typeface="Arial" panose="020B0604020202020204" pitchFamily="34" charset="0"/>
              <a:buNone/>
            </a:pPr>
            <a:endParaRPr lang="zh-CN" altLang="en-US" sz="9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pic>
        <p:nvPicPr>
          <p:cNvPr id="2" name="图片 1"/>
          <p:cNvPicPr>
            <a:picLocks noChangeAspect="1"/>
          </p:cNvPicPr>
          <p:nvPr/>
        </p:nvPicPr>
        <p:blipFill>
          <a:blip r:embed="rId2"/>
          <a:stretch>
            <a:fillRect/>
          </a:stretch>
        </p:blipFill>
        <p:spPr>
          <a:xfrm>
            <a:off x="6100962" y="1527645"/>
            <a:ext cx="5014395" cy="380271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副标题 2"/>
          <p:cNvSpPr>
            <a:spLocks noGrp="1"/>
          </p:cNvSpPr>
          <p:nvPr/>
        </p:nvSpPr>
        <p:spPr>
          <a:xfrm>
            <a:off x="10326370" y="6165850"/>
            <a:ext cx="1577975" cy="2819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rPr>
              <a:t> </a:t>
            </a:r>
            <a:endPar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6" name="矩形 16"/>
          <p:cNvSpPr/>
          <p:nvPr/>
        </p:nvSpPr>
        <p:spPr>
          <a:xfrm>
            <a:off x="866775" y="173990"/>
            <a:ext cx="5405120" cy="830997"/>
          </a:xfrm>
          <a:prstGeom prst="rect">
            <a:avLst/>
          </a:prstGeom>
          <a:noFill/>
          <a:ln w="9525">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defRPr/>
            </a:pPr>
            <a:r>
              <a:rPr kumimoji="0" lang="en-US" altLang="zh-CN" sz="4800" b="1" i="0" u="none" strike="noStrike" kern="1200" cap="none" spc="0" normalizeH="0" baseline="0" noProof="0" dirty="0">
                <a:ln>
                  <a:noFill/>
                </a:ln>
                <a:solidFill>
                  <a:srgbClr val="00B0F0"/>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Q</a:t>
            </a:r>
            <a:r>
              <a:rPr kumimoji="0" lang="zh-CN" altLang="en-US" sz="4800" b="1" i="0" u="none" strike="noStrike" kern="1200" cap="none" spc="0" normalizeH="0" baseline="0" noProof="0" dirty="0">
                <a:ln>
                  <a:noFill/>
                </a:ln>
                <a:solidFill>
                  <a:srgbClr val="00B0F0"/>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码精灵安装</a:t>
            </a:r>
            <a:endParaRPr kumimoji="0" lang="zh-CN" altLang="en-US" sz="4800" b="1" i="0" u="none" strike="noStrike" kern="1200" cap="none" spc="0" normalizeH="0" baseline="0" noProof="0" dirty="0">
              <a:ln>
                <a:noFill/>
              </a:ln>
              <a:solidFill>
                <a:srgbClr val="00B0F0"/>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endParaRPr>
          </a:p>
        </p:txBody>
      </p:sp>
      <p:sp>
        <p:nvSpPr>
          <p:cNvPr id="9" name="矩形 7"/>
          <p:cNvSpPr/>
          <p:nvPr/>
        </p:nvSpPr>
        <p:spPr>
          <a:xfrm>
            <a:off x="357504" y="1492250"/>
            <a:ext cx="5177533" cy="3139321"/>
          </a:xfrm>
          <a:prstGeom prst="rect">
            <a:avLst/>
          </a:prstGeom>
          <a:noFill/>
          <a:ln w="9525">
            <a:noFill/>
          </a:ln>
        </p:spPr>
        <p:txBody>
          <a:bodyPr wrap="square">
            <a:spAutoFit/>
          </a:bodyPr>
          <a:lstStyle/>
          <a:p>
            <a:pPr marL="285750" indent="-285750" algn="just">
              <a:buFont typeface="Wingdings" panose="05000000000000000000" charset="0"/>
              <a:buChar char=""/>
            </a:pPr>
            <a:endParaRPr lang="zh-CN" altLang="en-US"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marL="285750" indent="-285750" algn="just">
              <a:buFont typeface="Wingdings" panose="05000000000000000000" charset="0"/>
              <a:buChar char=""/>
            </a:pPr>
            <a:r>
              <a:rPr lang="zh-CN" altLang="en-US"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依次对客显进行设置，客显共有四种连接方式：串口截取</a:t>
            </a:r>
            <a:r>
              <a:rPr lang="en-US" altLang="zh-CN"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a:t>
            </a:r>
            <a:r>
              <a:rPr lang="zh-CN" altLang="en-US"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虚拟串口</a:t>
            </a:r>
            <a:r>
              <a:rPr lang="en-US" altLang="zh-CN"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a:t>
            </a:r>
            <a:r>
              <a:rPr lang="zh-CN" altLang="en-US"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窗口获取</a:t>
            </a:r>
            <a:r>
              <a:rPr lang="en-US" altLang="zh-CN"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/OCR</a:t>
            </a:r>
            <a:r>
              <a:rPr lang="zh-CN" altLang="en-US"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获取；</a:t>
            </a:r>
            <a:endParaRPr lang="zh-CN" altLang="en-US"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marL="285750" indent="-285750" algn="just">
              <a:buFont typeface="Wingdings" panose="05000000000000000000" charset="0"/>
              <a:buChar char=""/>
            </a:pPr>
            <a:endParaRPr lang="zh-CN" altLang="en-US"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marL="285750" indent="-285750" algn="just">
              <a:buFont typeface="Wingdings" panose="05000000000000000000" charset="0"/>
              <a:buChar char=""/>
            </a:pPr>
            <a:r>
              <a:rPr lang="zh-CN" altLang="en-US"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下文会介绍具体客显设置流程；</a:t>
            </a:r>
            <a:endParaRPr lang="zh-CN" altLang="en-US"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marL="285750" indent="-285750" algn="just">
              <a:buFont typeface="Wingdings" panose="05000000000000000000" charset="0"/>
              <a:buChar char=""/>
            </a:pPr>
            <a:endParaRPr lang="zh-CN" altLang="en-US" sz="14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indent="0" algn="just">
              <a:buFont typeface="Wingdings" panose="05000000000000000000" charset="0"/>
              <a:buNone/>
            </a:pPr>
            <a:endParaRPr lang="zh-CN" altLang="en-US" sz="12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indent="0" algn="just">
              <a:buFont typeface="Wingdings" panose="05000000000000000000" charset="0"/>
              <a:buNone/>
            </a:pPr>
            <a:endParaRPr lang="zh-CN" altLang="en-US" sz="10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algn="just">
              <a:buFont typeface="Arial" panose="020B0604020202020204" pitchFamily="34" charset="0"/>
              <a:buNone/>
            </a:pPr>
            <a:endParaRPr lang="zh-CN" altLang="en-US" sz="9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algn="just">
              <a:buFont typeface="Arial" panose="020B0604020202020204" pitchFamily="34" charset="0"/>
              <a:buNone/>
            </a:pPr>
            <a:endParaRPr lang="zh-CN" altLang="en-US" sz="9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pic>
        <p:nvPicPr>
          <p:cNvPr id="2" name="图片 1"/>
          <p:cNvPicPr>
            <a:picLocks noChangeAspect="1"/>
          </p:cNvPicPr>
          <p:nvPr/>
        </p:nvPicPr>
        <p:blipFill>
          <a:blip r:embed="rId2"/>
          <a:stretch>
            <a:fillRect/>
          </a:stretch>
        </p:blipFill>
        <p:spPr>
          <a:xfrm>
            <a:off x="6373021" y="1492250"/>
            <a:ext cx="5029636" cy="377984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副标题 2"/>
          <p:cNvSpPr>
            <a:spLocks noGrp="1"/>
          </p:cNvSpPr>
          <p:nvPr/>
        </p:nvSpPr>
        <p:spPr>
          <a:xfrm>
            <a:off x="10326370" y="6165850"/>
            <a:ext cx="1577975" cy="2819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rPr>
              <a:t> </a:t>
            </a:r>
            <a:endPar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6" name="矩形 16"/>
          <p:cNvSpPr/>
          <p:nvPr/>
        </p:nvSpPr>
        <p:spPr>
          <a:xfrm>
            <a:off x="866775" y="173990"/>
            <a:ext cx="5405120" cy="830997"/>
          </a:xfrm>
          <a:prstGeom prst="rect">
            <a:avLst/>
          </a:prstGeom>
          <a:noFill/>
          <a:ln w="9525">
            <a:noFill/>
          </a:ln>
        </p:spPr>
        <p:txBody>
          <a:bodyPr wrap="square">
            <a:spAutoFit/>
          </a:bodyPr>
          <a:lstStyle/>
          <a:p>
            <a:r>
              <a:rPr lang="en-US" altLang="zh-CN" sz="4800" b="1" dirty="0">
                <a:solidFill>
                  <a:srgbClr val="00B0F0"/>
                </a:solidFill>
                <a:effectLst>
                  <a:outerShdw blurRad="38100" dist="19050" dir="2700000" algn="tl" rotWithShape="0">
                    <a:prstClr val="black">
                      <a:alpha val="40000"/>
                    </a:prstClr>
                  </a:outerShdw>
                </a:effectLst>
                <a:latin typeface="微软雅黑" panose="020B0503020204020204" pitchFamily="34" charset="-122"/>
                <a:ea typeface="微软雅黑" panose="020B0503020204020204" pitchFamily="34" charset="-122"/>
              </a:rPr>
              <a:t>Q</a:t>
            </a:r>
            <a:r>
              <a:rPr lang="zh-CN" altLang="en-US" sz="4800" b="1" dirty="0">
                <a:solidFill>
                  <a:srgbClr val="00B0F0"/>
                </a:solidFill>
                <a:effectLst>
                  <a:outerShdw blurRad="38100" dist="19050" dir="2700000" algn="tl" rotWithShape="0">
                    <a:prstClr val="black">
                      <a:alpha val="40000"/>
                    </a:prstClr>
                  </a:outerShdw>
                </a:effectLst>
                <a:latin typeface="微软雅黑" panose="020B0503020204020204" pitchFamily="34" charset="-122"/>
                <a:ea typeface="微软雅黑" panose="020B0503020204020204" pitchFamily="34" charset="-122"/>
              </a:rPr>
              <a:t>码精灵安装</a:t>
            </a:r>
            <a:endParaRPr lang="zh-CN" altLang="en-US" sz="4800" b="1" dirty="0">
              <a:solidFill>
                <a:srgbClr val="00B0F0"/>
              </a:solidFill>
              <a:effectLst>
                <a:outerShdw blurRad="38100" dist="1905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7" name="文本框 6"/>
          <p:cNvSpPr txBox="1"/>
          <p:nvPr/>
        </p:nvSpPr>
        <p:spPr>
          <a:xfrm>
            <a:off x="423544" y="1246505"/>
            <a:ext cx="5814429" cy="461665"/>
          </a:xfrm>
          <a:prstGeom prst="rect">
            <a:avLst/>
          </a:prstGeom>
          <a:noFill/>
          <a:ln>
            <a:solidFill>
              <a:schemeClr val="bg1">
                <a:lumMod val="65000"/>
              </a:schemeClr>
            </a:solidFill>
          </a:ln>
        </p:spPr>
        <p:txBody>
          <a:bodyPr wrap="square" rtlCol="0">
            <a:spAutoFit/>
          </a:bodyPr>
          <a:lstStyle/>
          <a:p>
            <a:pPr algn="ctr"/>
            <a:r>
              <a:rPr lang="zh-CN" altLang="en-US" sz="2400" dirty="0">
                <a:solidFill>
                  <a:srgbClr val="00B0F0"/>
                </a:solidFill>
                <a:latin typeface="微软雅黑" panose="020B0503020204020204" pitchFamily="34" charset="-122"/>
                <a:ea typeface="微软雅黑" panose="020B0503020204020204" pitchFamily="34" charset="-122"/>
              </a:rPr>
              <a:t>是否显示右上角的弹窗，默认显示</a:t>
            </a:r>
            <a:endParaRPr lang="zh-CN" altLang="en-US" sz="2400" dirty="0">
              <a:solidFill>
                <a:srgbClr val="00B0F0"/>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456200" y="1837703"/>
            <a:ext cx="5781774" cy="830997"/>
          </a:xfrm>
          <a:prstGeom prst="rect">
            <a:avLst/>
          </a:prstGeom>
          <a:noFill/>
          <a:ln>
            <a:solidFill>
              <a:schemeClr val="bg1">
                <a:lumMod val="65000"/>
              </a:schemeClr>
            </a:solidFill>
          </a:ln>
        </p:spPr>
        <p:txBody>
          <a:bodyPr wrap="square" rtlCol="0">
            <a:spAutoFit/>
          </a:bodyPr>
          <a:lstStyle/>
          <a:p>
            <a:pPr algn="ctr"/>
            <a:r>
              <a:rPr lang="zh-CN" altLang="en-US" sz="2400" dirty="0">
                <a:solidFill>
                  <a:srgbClr val="00B0F0"/>
                </a:solidFill>
                <a:latin typeface="微软雅黑" panose="020B0503020204020204" pitchFamily="34" charset="-122"/>
                <a:ea typeface="微软雅黑" panose="020B0503020204020204" pitchFamily="34" charset="-122"/>
              </a:rPr>
              <a:t>扫码以后会弹出付款确认窗，可以修改即将付款的金额，默认打开，勾选后不弹出</a:t>
            </a:r>
            <a:endParaRPr lang="zh-CN" altLang="en-US" sz="2400" dirty="0">
              <a:solidFill>
                <a:srgbClr val="00B0F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456200" y="2797306"/>
            <a:ext cx="5781773" cy="830997"/>
          </a:xfrm>
          <a:prstGeom prst="rect">
            <a:avLst/>
          </a:prstGeom>
          <a:noFill/>
          <a:ln>
            <a:solidFill>
              <a:schemeClr val="bg1">
                <a:lumMod val="65000"/>
              </a:schemeClr>
            </a:solidFill>
          </a:ln>
        </p:spPr>
        <p:txBody>
          <a:bodyPr wrap="square" rtlCol="0">
            <a:spAutoFit/>
          </a:bodyPr>
          <a:lstStyle/>
          <a:p>
            <a:pPr algn="ctr"/>
            <a:r>
              <a:rPr lang="zh-CN" altLang="en-US" sz="2400" dirty="0">
                <a:solidFill>
                  <a:srgbClr val="00B0F0"/>
                </a:solidFill>
                <a:latin typeface="微软雅黑" panose="020B0503020204020204" pitchFamily="34" charset="-122"/>
                <a:ea typeface="微软雅黑" panose="020B0503020204020204" pitchFamily="34" charset="-122"/>
              </a:rPr>
              <a:t>交易后，是否需要显示交易成功页面，默认打钩，可以设置显示持续时间；</a:t>
            </a:r>
            <a:endParaRPr lang="zh-CN" altLang="en-US" sz="2400" dirty="0">
              <a:solidFill>
                <a:srgbClr val="00B0F0"/>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437513" y="4257267"/>
            <a:ext cx="5800459" cy="461665"/>
          </a:xfrm>
          <a:prstGeom prst="rect">
            <a:avLst/>
          </a:prstGeom>
          <a:noFill/>
          <a:ln>
            <a:solidFill>
              <a:schemeClr val="bg1">
                <a:lumMod val="65000"/>
              </a:schemeClr>
            </a:solidFill>
          </a:ln>
        </p:spPr>
        <p:txBody>
          <a:bodyPr wrap="square" rtlCol="0">
            <a:spAutoFit/>
          </a:bodyPr>
          <a:lstStyle/>
          <a:p>
            <a:pPr algn="ctr"/>
            <a:r>
              <a:rPr lang="zh-CN" altLang="en-US" sz="2400" dirty="0">
                <a:solidFill>
                  <a:srgbClr val="00B0F0"/>
                </a:solidFill>
                <a:latin typeface="微软雅黑" panose="020B0503020204020204" pitchFamily="34" charset="-122"/>
                <a:ea typeface="微软雅黑" panose="020B0503020204020204" pitchFamily="34" charset="-122"/>
              </a:rPr>
              <a:t>开机自启动设置</a:t>
            </a:r>
            <a:endParaRPr lang="zh-CN" altLang="en-US" sz="2400" dirty="0">
              <a:solidFill>
                <a:srgbClr val="00B0F0"/>
              </a:solidFill>
              <a:latin typeface="微软雅黑" panose="020B0503020204020204" pitchFamily="34" charset="-122"/>
              <a:ea typeface="微软雅黑" panose="020B0503020204020204" pitchFamily="34" charset="-122"/>
            </a:endParaRPr>
          </a:p>
        </p:txBody>
      </p:sp>
      <p:pic>
        <p:nvPicPr>
          <p:cNvPr id="35" name="图片 34"/>
          <p:cNvPicPr>
            <a:picLocks noChangeAspect="1"/>
          </p:cNvPicPr>
          <p:nvPr/>
        </p:nvPicPr>
        <p:blipFill>
          <a:blip r:embed="rId2"/>
          <a:stretch>
            <a:fillRect/>
          </a:stretch>
        </p:blipFill>
        <p:spPr>
          <a:xfrm>
            <a:off x="6522921" y="1186491"/>
            <a:ext cx="5029636" cy="3802710"/>
          </a:xfrm>
          <a:prstGeom prst="rect">
            <a:avLst/>
          </a:prstGeom>
        </p:spPr>
      </p:pic>
      <p:cxnSp>
        <p:nvCxnSpPr>
          <p:cNvPr id="28" name="直接箭头连接符 27"/>
          <p:cNvCxnSpPr/>
          <p:nvPr/>
        </p:nvCxnSpPr>
        <p:spPr>
          <a:xfrm flipH="1" flipV="1">
            <a:off x="5383132" y="1522454"/>
            <a:ext cx="2675582" cy="5381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flipH="1">
            <a:off x="5383132" y="2396394"/>
            <a:ext cx="27204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flipH="1">
            <a:off x="5496129" y="2850204"/>
            <a:ext cx="2562585" cy="5787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p:nvPr/>
        </p:nvCxnSpPr>
        <p:spPr>
          <a:xfrm flipH="1">
            <a:off x="5612450" y="2850204"/>
            <a:ext cx="4506562" cy="5787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flipH="1">
            <a:off x="4727863" y="3566801"/>
            <a:ext cx="3330851" cy="9145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文本框 41"/>
          <p:cNvSpPr txBox="1"/>
          <p:nvPr/>
        </p:nvSpPr>
        <p:spPr>
          <a:xfrm>
            <a:off x="430528" y="3687493"/>
            <a:ext cx="5800459" cy="461665"/>
          </a:xfrm>
          <a:prstGeom prst="rect">
            <a:avLst/>
          </a:prstGeom>
          <a:noFill/>
          <a:ln>
            <a:solidFill>
              <a:schemeClr val="bg1">
                <a:lumMod val="65000"/>
              </a:schemeClr>
            </a:solidFill>
          </a:ln>
        </p:spPr>
        <p:txBody>
          <a:bodyPr wrap="square" rtlCol="0">
            <a:spAutoFit/>
          </a:bodyPr>
          <a:lstStyle/>
          <a:p>
            <a:r>
              <a:rPr lang="zh-CN" altLang="en-US" sz="2400" dirty="0">
                <a:solidFill>
                  <a:srgbClr val="00B0F0"/>
                </a:solidFill>
                <a:latin typeface="微软雅黑" panose="020B0503020204020204" pitchFamily="34" charset="-122"/>
                <a:ea typeface="微软雅黑" panose="020B0503020204020204" pitchFamily="34" charset="-122"/>
              </a:rPr>
              <a:t>勾选付款后可进行语音播报，默认不勾选</a:t>
            </a:r>
            <a:endParaRPr lang="zh-CN" altLang="en-US" sz="2400" dirty="0">
              <a:solidFill>
                <a:srgbClr val="00B0F0"/>
              </a:solidFill>
              <a:latin typeface="微软雅黑" panose="020B0503020204020204" pitchFamily="34" charset="-122"/>
              <a:ea typeface="微软雅黑" panose="020B0503020204020204" pitchFamily="34" charset="-122"/>
            </a:endParaRPr>
          </a:p>
        </p:txBody>
      </p:sp>
      <p:cxnSp>
        <p:nvCxnSpPr>
          <p:cNvPr id="44" name="直接箭头连接符 43"/>
          <p:cNvCxnSpPr/>
          <p:nvPr/>
        </p:nvCxnSpPr>
        <p:spPr>
          <a:xfrm flipH="1">
            <a:off x="6021421" y="3178491"/>
            <a:ext cx="2159541" cy="6894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副标题 2"/>
          <p:cNvSpPr>
            <a:spLocks noGrp="1"/>
          </p:cNvSpPr>
          <p:nvPr/>
        </p:nvSpPr>
        <p:spPr>
          <a:xfrm>
            <a:off x="10326370" y="6165850"/>
            <a:ext cx="1577975" cy="2819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rPr>
              <a:t> </a:t>
            </a:r>
            <a:endPar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6" name="矩形 16"/>
          <p:cNvSpPr/>
          <p:nvPr/>
        </p:nvSpPr>
        <p:spPr>
          <a:xfrm>
            <a:off x="866775" y="173990"/>
            <a:ext cx="5405120" cy="830997"/>
          </a:xfrm>
          <a:prstGeom prst="rect">
            <a:avLst/>
          </a:prstGeom>
          <a:noFill/>
          <a:ln w="9525">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800" b="1" i="0" u="none" strike="noStrike" kern="1200" cap="none" spc="0" normalizeH="0" baseline="0" noProof="0" dirty="0">
                <a:ln>
                  <a:noFill/>
                </a:ln>
                <a:solidFill>
                  <a:srgbClr val="00B0F0"/>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Q</a:t>
            </a:r>
            <a:r>
              <a:rPr kumimoji="0" lang="zh-CN" altLang="en-US" sz="4800" b="1" i="0" u="none" strike="noStrike" kern="1200" cap="none" spc="0" normalizeH="0" baseline="0" noProof="0" dirty="0">
                <a:ln>
                  <a:noFill/>
                </a:ln>
                <a:solidFill>
                  <a:srgbClr val="00B0F0"/>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码精灵安装</a:t>
            </a:r>
            <a:endParaRPr kumimoji="0" lang="zh-CN" altLang="en-US" sz="4800" b="1" i="0" u="none" strike="noStrike" kern="1200" cap="none" spc="0" normalizeH="0" baseline="0" noProof="0" dirty="0">
              <a:ln>
                <a:noFill/>
              </a:ln>
              <a:solidFill>
                <a:srgbClr val="00B0F0"/>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endParaRPr>
          </a:p>
        </p:txBody>
      </p:sp>
      <p:sp>
        <p:nvSpPr>
          <p:cNvPr id="7" name="矩形 7"/>
          <p:cNvSpPr/>
          <p:nvPr/>
        </p:nvSpPr>
        <p:spPr>
          <a:xfrm>
            <a:off x="426085" y="903605"/>
            <a:ext cx="5669915" cy="4816703"/>
          </a:xfrm>
          <a:prstGeom prst="rect">
            <a:avLst/>
          </a:prstGeom>
          <a:noFill/>
          <a:ln w="9525">
            <a:noFill/>
          </a:ln>
        </p:spPr>
        <p:txBody>
          <a:bodyPr wrap="square">
            <a:spAutoFit/>
          </a:bodyPr>
          <a:lstStyle/>
          <a:p>
            <a:pPr marL="285750" indent="-285750" algn="just">
              <a:buFont typeface="Wingdings" panose="05000000000000000000" charset="0"/>
              <a:buChar char=""/>
            </a:pPr>
            <a:endParaRPr lang="zh-CN" altLang="en-US"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marL="285750" indent="-285750" algn="just">
              <a:buFont typeface="Wingdings" panose="05000000000000000000" charset="0"/>
              <a:buChar char=""/>
            </a:pPr>
            <a:r>
              <a:rPr lang="zh-CN" altLang="en-US"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根据商户自身需求对快捷键进行设置，</a:t>
            </a:r>
            <a:endParaRPr lang="zh-CN" altLang="en-US"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indent="0" algn="just">
              <a:buFont typeface="Wingdings" panose="05000000000000000000" charset="0"/>
              <a:buNone/>
            </a:pPr>
            <a:endParaRPr lang="zh-CN" altLang="en-US"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marL="285750" indent="-285750" algn="just">
              <a:buFont typeface="Wingdings" panose="05000000000000000000" charset="0"/>
              <a:buChar char=""/>
            </a:pPr>
            <a:r>
              <a:rPr lang="zh-CN" altLang="en-US"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可用组合快捷键：ALT+字母/数字/F1-F3/F5-F12、CTRL+字母/数字/F1-F12，</a:t>
            </a:r>
            <a:endParaRPr lang="zh-CN" altLang="en-US"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marL="285750" indent="-285750" algn="just">
              <a:buFont typeface="Wingdings" panose="05000000000000000000" charset="0"/>
              <a:buChar char=""/>
            </a:pPr>
            <a:endParaRPr lang="zh-CN" altLang="en-US"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marL="285750" indent="-285750" algn="just">
              <a:buFont typeface="Wingdings" panose="05000000000000000000" charset="0"/>
              <a:buChar char=""/>
            </a:pPr>
            <a:r>
              <a:rPr lang="zh-CN" altLang="en-US"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可用单独快捷键：F1-F12、PAGEUP、PAGEDOWN、UP、DOWN、LEFT、RIGHT；</a:t>
            </a:r>
            <a:endParaRPr lang="zh-CN" altLang="en-US"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marL="285750" indent="-285750" algn="just">
              <a:buFont typeface="Wingdings" panose="05000000000000000000" charset="0"/>
              <a:buChar char=""/>
            </a:pPr>
            <a:endParaRPr lang="zh-CN" altLang="en-US" sz="14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marL="285750" indent="-285750" algn="just">
              <a:buFont typeface="Wingdings" panose="05000000000000000000" charset="0"/>
              <a:buChar char=""/>
            </a:pPr>
            <a:endParaRPr lang="zh-CN" altLang="en-US" sz="12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marL="285750" indent="-285750" algn="just">
              <a:buFont typeface="Wingdings" panose="05000000000000000000" charset="0"/>
              <a:buChar char=""/>
            </a:pPr>
            <a:endParaRPr lang="zh-CN" altLang="en-US" sz="10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indent="0" algn="just">
              <a:buFont typeface="Wingdings" panose="05000000000000000000" charset="0"/>
              <a:buNone/>
            </a:pPr>
            <a:endParaRPr lang="zh-CN" altLang="en-US" sz="9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indent="0" algn="just">
              <a:buFont typeface="Wingdings" panose="05000000000000000000" charset="0"/>
              <a:buNone/>
            </a:pPr>
            <a:endParaRPr lang="zh-CN" altLang="en-US" sz="8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algn="just">
              <a:buFont typeface="Arial" panose="020B0604020202020204" pitchFamily="34" charset="0"/>
              <a:buNone/>
            </a:pPr>
            <a:endParaRPr lang="zh-CN" altLang="en-US" sz="7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algn="just">
              <a:buFont typeface="Arial" panose="020B0604020202020204" pitchFamily="34" charset="0"/>
              <a:buNone/>
            </a:pPr>
            <a:endParaRPr lang="zh-CN" altLang="en-US" sz="7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pic>
        <p:nvPicPr>
          <p:cNvPr id="2" name="图片 1"/>
          <p:cNvPicPr>
            <a:picLocks noChangeAspect="1"/>
          </p:cNvPicPr>
          <p:nvPr/>
        </p:nvPicPr>
        <p:blipFill>
          <a:blip r:embed="rId2"/>
          <a:stretch>
            <a:fillRect/>
          </a:stretch>
        </p:blipFill>
        <p:spPr>
          <a:xfrm>
            <a:off x="6530366" y="1219238"/>
            <a:ext cx="5006774" cy="380271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副标题 2"/>
          <p:cNvSpPr>
            <a:spLocks noGrp="1"/>
          </p:cNvSpPr>
          <p:nvPr/>
        </p:nvSpPr>
        <p:spPr>
          <a:xfrm>
            <a:off x="10326370" y="6165850"/>
            <a:ext cx="1577975" cy="2819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rPr>
              <a:t> </a:t>
            </a:r>
            <a:endPar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6" name="矩形 16"/>
          <p:cNvSpPr/>
          <p:nvPr/>
        </p:nvSpPr>
        <p:spPr>
          <a:xfrm>
            <a:off x="866775" y="173990"/>
            <a:ext cx="5405120" cy="830997"/>
          </a:xfrm>
          <a:prstGeom prst="rect">
            <a:avLst/>
          </a:prstGeom>
          <a:noFill/>
          <a:ln w="9525">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800" b="1" i="0" u="none" strike="noStrike" kern="1200" cap="none" spc="0" normalizeH="0" baseline="0" noProof="0" dirty="0">
                <a:ln>
                  <a:noFill/>
                </a:ln>
                <a:solidFill>
                  <a:srgbClr val="00B0F0"/>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Q</a:t>
            </a:r>
            <a:r>
              <a:rPr kumimoji="0" lang="zh-CN" altLang="en-US" sz="4800" b="1" i="0" u="none" strike="noStrike" kern="1200" cap="none" spc="0" normalizeH="0" baseline="0" noProof="0" dirty="0">
                <a:ln>
                  <a:noFill/>
                </a:ln>
                <a:solidFill>
                  <a:srgbClr val="00B0F0"/>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码精灵安装</a:t>
            </a:r>
            <a:endParaRPr kumimoji="0" lang="zh-CN" altLang="en-US" sz="4800" b="1" i="0" u="none" strike="noStrike" kern="1200" cap="none" spc="0" normalizeH="0" baseline="0" noProof="0" dirty="0">
              <a:ln>
                <a:noFill/>
              </a:ln>
              <a:solidFill>
                <a:srgbClr val="00B0F0"/>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endParaRPr>
          </a:p>
        </p:txBody>
      </p:sp>
      <p:sp>
        <p:nvSpPr>
          <p:cNvPr id="7" name="矩形 7"/>
          <p:cNvSpPr/>
          <p:nvPr/>
        </p:nvSpPr>
        <p:spPr>
          <a:xfrm>
            <a:off x="437514" y="2440575"/>
            <a:ext cx="5669915" cy="2015936"/>
          </a:xfrm>
          <a:prstGeom prst="rect">
            <a:avLst/>
          </a:prstGeom>
          <a:noFill/>
          <a:ln w="9525">
            <a:noFill/>
          </a:ln>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charset="0"/>
              <a:buChar char=""/>
              <a:defRPr/>
            </a:pPr>
            <a:endParaRPr kumimoji="0" lang="zh-CN" altLang="en-US" sz="2400" b="0" i="0" u="none" strike="noStrike" kern="1200" cap="none" spc="0" normalizeH="0" baseline="0" noProof="0" dirty="0">
              <a:ln>
                <a:noFill/>
              </a:ln>
              <a:solidFill>
                <a:srgbClr val="00B0F0"/>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charset="0"/>
              <a:buChar char=""/>
              <a:defRPr/>
            </a:pPr>
            <a:r>
              <a:rPr kumimoji="0" lang="zh-CN" altLang="en-US" sz="2400" b="0" i="0" u="none" strike="noStrike" kern="1200" cap="none" spc="0" normalizeH="0" baseline="0" noProof="0" dirty="0">
                <a:ln>
                  <a:noFill/>
                </a:ln>
                <a:solidFill>
                  <a:srgbClr val="00B0F0"/>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rPr>
              <a:t>做撤销交易时，由商户输入退款密码，如不设置，则退款时不需输入密码</a:t>
            </a:r>
            <a:endParaRPr kumimoji="0" lang="zh-CN" altLang="en-US" sz="2400" b="0" i="0" u="none" strike="noStrike" kern="1200" cap="none" spc="0" normalizeH="0" baseline="0" noProof="0" dirty="0">
              <a:ln>
                <a:noFill/>
              </a:ln>
              <a:solidFill>
                <a:srgbClr val="00B0F0"/>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charset="0"/>
              <a:buChar char=""/>
              <a:defRPr/>
            </a:pPr>
            <a:endParaRPr kumimoji="0" lang="zh-CN" altLang="en-US" sz="12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charset="0"/>
              <a:buChar char=""/>
              <a:defRPr/>
            </a:pPr>
            <a:endParaRPr kumimoji="0" lang="zh-CN" altLang="en-US" sz="10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a:p>
            <a:pPr marL="0" marR="0" lvl="0" indent="0" algn="just" defTabSz="914400" rtl="0" eaLnBrk="1" fontAlgn="auto" latinLnBrk="0" hangingPunct="1">
              <a:lnSpc>
                <a:spcPct val="100000"/>
              </a:lnSpc>
              <a:spcBef>
                <a:spcPts val="0"/>
              </a:spcBef>
              <a:spcAft>
                <a:spcPts val="0"/>
              </a:spcAft>
              <a:buClrTx/>
              <a:buSzTx/>
              <a:buFont typeface="Wingdings" panose="05000000000000000000" charset="0"/>
              <a:buNone/>
              <a:defRPr/>
            </a:pPr>
            <a:endParaRPr kumimoji="0" lang="zh-CN" altLang="en-US" sz="9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a:p>
            <a:pPr marL="0" marR="0" lvl="0" indent="0" algn="just" defTabSz="914400" rtl="0" eaLnBrk="1" fontAlgn="auto" latinLnBrk="0" hangingPunct="1">
              <a:lnSpc>
                <a:spcPct val="100000"/>
              </a:lnSpc>
              <a:spcBef>
                <a:spcPts val="0"/>
              </a:spcBef>
              <a:spcAft>
                <a:spcPts val="0"/>
              </a:spcAft>
              <a:buClrTx/>
              <a:buSzTx/>
              <a:buFont typeface="Wingdings" panose="05000000000000000000" charset="0"/>
              <a:buNone/>
              <a:defRPr/>
            </a:pPr>
            <a:endParaRPr kumimoji="0" lang="zh-CN" altLang="en-US" sz="8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7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7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p:txBody>
      </p:sp>
      <p:pic>
        <p:nvPicPr>
          <p:cNvPr id="8" name="图片 7"/>
          <p:cNvPicPr>
            <a:picLocks noChangeAspect="1"/>
          </p:cNvPicPr>
          <p:nvPr/>
        </p:nvPicPr>
        <p:blipFill>
          <a:blip r:embed="rId2"/>
          <a:stretch>
            <a:fillRect/>
          </a:stretch>
        </p:blipFill>
        <p:spPr>
          <a:xfrm>
            <a:off x="6373021" y="1527645"/>
            <a:ext cx="5029636" cy="380271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副标题 2"/>
          <p:cNvSpPr>
            <a:spLocks noGrp="1"/>
          </p:cNvSpPr>
          <p:nvPr/>
        </p:nvSpPr>
        <p:spPr>
          <a:xfrm>
            <a:off x="10326370" y="6165850"/>
            <a:ext cx="1577975" cy="2819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rPr>
              <a:t> </a:t>
            </a:r>
            <a:endPar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6" name="矩形 16"/>
          <p:cNvSpPr/>
          <p:nvPr/>
        </p:nvSpPr>
        <p:spPr>
          <a:xfrm>
            <a:off x="866775" y="173990"/>
            <a:ext cx="5405120" cy="830997"/>
          </a:xfrm>
          <a:prstGeom prst="rect">
            <a:avLst/>
          </a:prstGeom>
          <a:noFill/>
          <a:ln w="9525">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800" b="1" i="0" u="none" strike="noStrike" kern="1200" cap="none" spc="0" normalizeH="0" baseline="0" noProof="0" dirty="0">
                <a:ln>
                  <a:noFill/>
                </a:ln>
                <a:solidFill>
                  <a:srgbClr val="00B0F0"/>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Q</a:t>
            </a:r>
            <a:r>
              <a:rPr kumimoji="0" lang="zh-CN" altLang="en-US" sz="4800" b="1" i="0" u="none" strike="noStrike" kern="1200" cap="none" spc="0" normalizeH="0" baseline="0" noProof="0" dirty="0">
                <a:ln>
                  <a:noFill/>
                </a:ln>
                <a:solidFill>
                  <a:srgbClr val="00B0F0"/>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码精灵安装</a:t>
            </a:r>
            <a:endParaRPr kumimoji="0" lang="zh-CN" altLang="en-US" sz="4800" b="1" i="0" u="none" strike="noStrike" kern="1200" cap="none" spc="0" normalizeH="0" baseline="0" noProof="0" dirty="0">
              <a:ln>
                <a:noFill/>
              </a:ln>
              <a:solidFill>
                <a:srgbClr val="00B0F0"/>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endParaRPr>
          </a:p>
        </p:txBody>
      </p:sp>
      <p:sp>
        <p:nvSpPr>
          <p:cNvPr id="7" name="矩形 7"/>
          <p:cNvSpPr/>
          <p:nvPr/>
        </p:nvSpPr>
        <p:spPr>
          <a:xfrm>
            <a:off x="437514" y="2440575"/>
            <a:ext cx="5669915" cy="2200602"/>
          </a:xfrm>
          <a:prstGeom prst="rect">
            <a:avLst/>
          </a:prstGeom>
          <a:noFill/>
          <a:ln w="9525">
            <a:noFill/>
          </a:ln>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charset="0"/>
              <a:buChar char=""/>
              <a:defRPr/>
            </a:pPr>
            <a:endParaRPr kumimoji="0" lang="zh-CN" altLang="en-US" sz="2400" b="0" i="0" u="none" strike="noStrike" kern="1200" cap="none" spc="0" normalizeH="0" baseline="0" noProof="0" dirty="0">
              <a:ln>
                <a:noFill/>
              </a:ln>
              <a:solidFill>
                <a:srgbClr val="00B0F0"/>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charset="0"/>
              <a:buChar char=""/>
              <a:defRPr/>
            </a:pPr>
            <a:r>
              <a:rPr kumimoji="0" lang="zh-CN" altLang="en-US" sz="2400" b="0" i="0" u="none" strike="noStrike" kern="1200" cap="none" spc="0" normalizeH="0" baseline="0" noProof="0" dirty="0">
                <a:ln>
                  <a:noFill/>
                </a:ln>
                <a:solidFill>
                  <a:srgbClr val="00B0F0"/>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rPr>
              <a:t>可配合收银软件自身的快捷键，开启自动结账；开启后，设置相应结账步骤，收银软件自动回到点单界面，默认关闭</a:t>
            </a:r>
            <a:endParaRPr kumimoji="0" lang="zh-CN" altLang="en-US" sz="12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charset="0"/>
              <a:buChar char=""/>
              <a:defRPr/>
            </a:pPr>
            <a:endParaRPr kumimoji="0" lang="zh-CN" altLang="en-US" sz="10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a:p>
            <a:pPr marL="0" marR="0" lvl="0" indent="0" algn="just" defTabSz="914400" rtl="0" eaLnBrk="1" fontAlgn="auto" latinLnBrk="0" hangingPunct="1">
              <a:lnSpc>
                <a:spcPct val="100000"/>
              </a:lnSpc>
              <a:spcBef>
                <a:spcPts val="0"/>
              </a:spcBef>
              <a:spcAft>
                <a:spcPts val="0"/>
              </a:spcAft>
              <a:buClrTx/>
              <a:buSzTx/>
              <a:buFont typeface="Wingdings" panose="05000000000000000000" charset="0"/>
              <a:buNone/>
              <a:defRPr/>
            </a:pPr>
            <a:endParaRPr kumimoji="0" lang="zh-CN" altLang="en-US" sz="9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a:p>
            <a:pPr marL="0" marR="0" lvl="0" indent="0" algn="just" defTabSz="914400" rtl="0" eaLnBrk="1" fontAlgn="auto" latinLnBrk="0" hangingPunct="1">
              <a:lnSpc>
                <a:spcPct val="100000"/>
              </a:lnSpc>
              <a:spcBef>
                <a:spcPts val="0"/>
              </a:spcBef>
              <a:spcAft>
                <a:spcPts val="0"/>
              </a:spcAft>
              <a:buClrTx/>
              <a:buSzTx/>
              <a:buFont typeface="Wingdings" panose="05000000000000000000" charset="0"/>
              <a:buNone/>
              <a:defRPr/>
            </a:pPr>
            <a:endParaRPr kumimoji="0" lang="zh-CN" altLang="en-US" sz="8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7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7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p:txBody>
      </p:sp>
      <p:pic>
        <p:nvPicPr>
          <p:cNvPr id="9" name="图片 8"/>
          <p:cNvPicPr>
            <a:picLocks noChangeAspect="1"/>
          </p:cNvPicPr>
          <p:nvPr/>
        </p:nvPicPr>
        <p:blipFill>
          <a:blip r:embed="rId2"/>
          <a:stretch>
            <a:fillRect/>
          </a:stretch>
        </p:blipFill>
        <p:spPr>
          <a:xfrm>
            <a:off x="6446997" y="1795193"/>
            <a:ext cx="4549862" cy="343828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副标题 2"/>
          <p:cNvSpPr>
            <a:spLocks noGrp="1"/>
          </p:cNvSpPr>
          <p:nvPr/>
        </p:nvSpPr>
        <p:spPr>
          <a:xfrm>
            <a:off x="10326370" y="6165850"/>
            <a:ext cx="1577975" cy="2819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zh-CN" altLang="en-US" sz="1200" spc="300" dirty="0">
                <a:solidFill>
                  <a:srgbClr val="00B9F1"/>
                </a:solidFill>
                <a:uFillTx/>
                <a:latin typeface="微软雅黑" panose="020B0503020204020204" pitchFamily="34" charset="-122"/>
                <a:ea typeface="微软雅黑" panose="020B0503020204020204" pitchFamily="34" charset="-122"/>
                <a:sym typeface="+mn-ea"/>
              </a:rPr>
              <a:t> </a:t>
            </a:r>
            <a:endParaRPr lang="zh-CN" altLang="en-US" sz="1200" spc="300" dirty="0">
              <a:solidFill>
                <a:srgbClr val="00B9F1"/>
              </a:solidFill>
              <a:uFillTx/>
              <a:latin typeface="微软雅黑" panose="020B0503020204020204" pitchFamily="34" charset="-122"/>
              <a:ea typeface="微软雅黑" panose="020B0503020204020204" pitchFamily="34" charset="-122"/>
              <a:sym typeface="+mn-ea"/>
            </a:endParaRPr>
          </a:p>
        </p:txBody>
      </p:sp>
      <p:sp>
        <p:nvSpPr>
          <p:cNvPr id="7" name="矩形 16"/>
          <p:cNvSpPr/>
          <p:nvPr/>
        </p:nvSpPr>
        <p:spPr>
          <a:xfrm>
            <a:off x="866774" y="153670"/>
            <a:ext cx="5592391" cy="830997"/>
          </a:xfrm>
          <a:prstGeom prst="rect">
            <a:avLst/>
          </a:prstGeom>
          <a:noFill/>
          <a:ln w="9525">
            <a:noFill/>
          </a:ln>
        </p:spPr>
        <p:txBody>
          <a:bodyPr wrap="square">
            <a:spAutoFit/>
          </a:bodyPr>
          <a:lstStyle/>
          <a:p>
            <a:pPr indent="0">
              <a:buFont typeface="Wingdings" panose="05000000000000000000" pitchFamily="2" charset="2"/>
              <a:buNone/>
            </a:pPr>
            <a:r>
              <a:rPr lang="zh-CN" altLang="en-US" sz="3200"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 </a:t>
            </a:r>
            <a:r>
              <a:rPr lang="zh-CN" altLang="en-US" sz="4800" b="1"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目录</a:t>
            </a:r>
            <a:endParaRPr lang="zh-CN" altLang="en-US" sz="4800" b="1"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pic>
        <p:nvPicPr>
          <p:cNvPr id="8" name="图片 7" descr="1362b08e57eab5ba21f6c16168a3c65"/>
          <p:cNvPicPr>
            <a:picLocks noChangeAspect="1"/>
          </p:cNvPicPr>
          <p:nvPr/>
        </p:nvPicPr>
        <p:blipFill>
          <a:blip r:embed="rId2"/>
          <a:stretch>
            <a:fillRect/>
          </a:stretch>
        </p:blipFill>
        <p:spPr>
          <a:xfrm>
            <a:off x="2976664" y="1388536"/>
            <a:ext cx="6429983" cy="39148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副标题 2"/>
          <p:cNvSpPr>
            <a:spLocks noGrp="1"/>
          </p:cNvSpPr>
          <p:nvPr/>
        </p:nvSpPr>
        <p:spPr>
          <a:xfrm>
            <a:off x="10326370" y="6165850"/>
            <a:ext cx="1577975" cy="2819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rPr>
              <a:t> </a:t>
            </a:r>
            <a:endPar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6" name="矩形 16"/>
          <p:cNvSpPr/>
          <p:nvPr/>
        </p:nvSpPr>
        <p:spPr>
          <a:xfrm>
            <a:off x="866775" y="173990"/>
            <a:ext cx="5405120" cy="830997"/>
          </a:xfrm>
          <a:prstGeom prst="rect">
            <a:avLst/>
          </a:prstGeom>
          <a:noFill/>
          <a:ln w="9525">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800" b="1" i="0" u="none" strike="noStrike" kern="1200" cap="none" spc="0" normalizeH="0" baseline="0" noProof="0" dirty="0">
                <a:ln>
                  <a:noFill/>
                </a:ln>
                <a:solidFill>
                  <a:srgbClr val="00B0F0"/>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Q</a:t>
            </a:r>
            <a:r>
              <a:rPr kumimoji="0" lang="zh-CN" altLang="en-US" sz="4800" b="1" i="0" u="none" strike="noStrike" kern="1200" cap="none" spc="0" normalizeH="0" baseline="0" noProof="0" dirty="0">
                <a:ln>
                  <a:noFill/>
                </a:ln>
                <a:solidFill>
                  <a:srgbClr val="00B0F0"/>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码精灵安装</a:t>
            </a:r>
            <a:endParaRPr kumimoji="0" lang="zh-CN" altLang="en-US" sz="4800" b="1" i="0" u="none" strike="noStrike" kern="1200" cap="none" spc="0" normalizeH="0" baseline="0" noProof="0" dirty="0">
              <a:ln>
                <a:noFill/>
              </a:ln>
              <a:solidFill>
                <a:srgbClr val="00B0F0"/>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endParaRPr>
          </a:p>
        </p:txBody>
      </p:sp>
      <p:sp>
        <p:nvSpPr>
          <p:cNvPr id="7" name="矩形 7"/>
          <p:cNvSpPr/>
          <p:nvPr/>
        </p:nvSpPr>
        <p:spPr>
          <a:xfrm>
            <a:off x="572000" y="1661638"/>
            <a:ext cx="5014595" cy="2970044"/>
          </a:xfrm>
          <a:prstGeom prst="rect">
            <a:avLst/>
          </a:prstGeom>
          <a:noFill/>
          <a:ln w="9525">
            <a:noFill/>
          </a:ln>
        </p:spPr>
        <p:txBody>
          <a:bodyPr wrap="square">
            <a:spAutoFit/>
          </a:bodyPr>
          <a:lstStyle/>
          <a:p>
            <a:pPr marL="285750" indent="-285750" algn="just">
              <a:buFont typeface="Wingdings" panose="05000000000000000000" charset="0"/>
              <a:buChar char=""/>
            </a:pPr>
            <a:endParaRPr lang="zh-CN" altLang="en-US" sz="16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marL="285750" indent="-285750" algn="just">
              <a:buFont typeface="Wingdings" panose="05000000000000000000" charset="0"/>
              <a:buChar char=""/>
            </a:pPr>
            <a:endParaRPr lang="zh-CN" altLang="en-US" sz="16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marL="285750" indent="-285750" algn="just">
              <a:buFont typeface="Wingdings" panose="05000000000000000000" charset="0"/>
              <a:buChar char=""/>
            </a:pPr>
            <a:endParaRPr lang="zh-CN" altLang="en-US" sz="16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marL="285750" indent="-285750" algn="just">
              <a:buFont typeface="Wingdings" panose="05000000000000000000" charset="0"/>
              <a:buChar char=""/>
            </a:pPr>
            <a:endParaRPr lang="zh-CN" altLang="en-US" sz="16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marL="285750" indent="-285750" algn="just">
              <a:buFont typeface="Wingdings" panose="05000000000000000000" charset="0"/>
              <a:buChar char=""/>
            </a:pPr>
            <a:endParaRPr lang="zh-CN" altLang="en-US" sz="16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marL="285750" indent="-285750" algn="just">
              <a:buFont typeface="Wingdings" panose="05000000000000000000" charset="0"/>
              <a:buChar char=""/>
            </a:pPr>
            <a:endParaRPr lang="zh-CN" altLang="en-US" sz="16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marL="285750" indent="-285750" algn="just">
              <a:buFont typeface="Wingdings" panose="05000000000000000000" charset="0"/>
              <a:buChar char=""/>
            </a:pPr>
            <a:r>
              <a:rPr lang="zh-CN" altLang="en-US"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完成设置，提示欢迎使用界面；</a:t>
            </a:r>
            <a:endParaRPr lang="zh-CN" altLang="en-US"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marL="285750" indent="-285750" algn="just">
              <a:buFont typeface="Wingdings" panose="05000000000000000000" charset="0"/>
              <a:buChar char=""/>
            </a:pPr>
            <a:endParaRPr lang="zh-CN" altLang="en-US" sz="14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marL="285750" indent="-285750" algn="just">
              <a:buFont typeface="Wingdings" panose="05000000000000000000" charset="0"/>
              <a:buChar char=""/>
            </a:pPr>
            <a:endParaRPr lang="zh-CN" altLang="en-US" sz="12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marL="285750" indent="-285750" algn="just">
              <a:buFont typeface="Wingdings" panose="05000000000000000000" charset="0"/>
              <a:buChar char=""/>
            </a:pPr>
            <a:endParaRPr lang="zh-CN" altLang="en-US" sz="10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indent="0" algn="just">
              <a:buFont typeface="Wingdings" panose="05000000000000000000" charset="0"/>
              <a:buNone/>
            </a:pPr>
            <a:endParaRPr lang="zh-CN" altLang="en-US" sz="9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indent="0" algn="just">
              <a:buFont typeface="Wingdings" panose="05000000000000000000" charset="0"/>
              <a:buNone/>
            </a:pPr>
            <a:endParaRPr lang="zh-CN" altLang="en-US" sz="8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algn="just">
              <a:buFont typeface="Arial" panose="020B0604020202020204" pitchFamily="34" charset="0"/>
              <a:buNone/>
            </a:pPr>
            <a:endParaRPr lang="zh-CN" altLang="en-US" sz="7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algn="just">
              <a:buFont typeface="Arial" panose="020B0604020202020204" pitchFamily="34" charset="0"/>
              <a:buNone/>
            </a:pPr>
            <a:endParaRPr lang="zh-CN" altLang="en-US" sz="7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pic>
        <p:nvPicPr>
          <p:cNvPr id="2" name="图片 1"/>
          <p:cNvPicPr>
            <a:picLocks noChangeAspect="1"/>
          </p:cNvPicPr>
          <p:nvPr/>
        </p:nvPicPr>
        <p:blipFill>
          <a:blip r:embed="rId2"/>
          <a:stretch>
            <a:fillRect/>
          </a:stretch>
        </p:blipFill>
        <p:spPr>
          <a:xfrm>
            <a:off x="5779633" y="1424135"/>
            <a:ext cx="5029636" cy="3772227"/>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副标题 2"/>
          <p:cNvSpPr>
            <a:spLocks noGrp="1"/>
          </p:cNvSpPr>
          <p:nvPr/>
        </p:nvSpPr>
        <p:spPr>
          <a:xfrm>
            <a:off x="10326370" y="6165850"/>
            <a:ext cx="1577975" cy="2819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rPr>
              <a:t> </a:t>
            </a:r>
            <a:endPar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6" name="矩形 16"/>
          <p:cNvSpPr/>
          <p:nvPr/>
        </p:nvSpPr>
        <p:spPr>
          <a:xfrm>
            <a:off x="866775" y="173990"/>
            <a:ext cx="5405120" cy="830997"/>
          </a:xfrm>
          <a:prstGeom prst="rect">
            <a:avLst/>
          </a:prstGeom>
          <a:noFill/>
          <a:ln w="9525">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800" b="1" i="0" u="none" strike="noStrike" kern="1200" cap="none" spc="0" normalizeH="0" baseline="0" noProof="0" dirty="0">
                <a:ln>
                  <a:noFill/>
                </a:ln>
                <a:solidFill>
                  <a:srgbClr val="00B0F0"/>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Q</a:t>
            </a:r>
            <a:r>
              <a:rPr kumimoji="0" lang="zh-CN" altLang="en-US" sz="4800" b="1" i="0" u="none" strike="noStrike" kern="1200" cap="none" spc="0" normalizeH="0" baseline="0" noProof="0" dirty="0">
                <a:ln>
                  <a:noFill/>
                </a:ln>
                <a:solidFill>
                  <a:srgbClr val="00B0F0"/>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码精灵安装</a:t>
            </a:r>
            <a:endParaRPr kumimoji="0" lang="zh-CN" altLang="en-US" sz="4800" b="1" i="0" u="none" strike="noStrike" kern="1200" cap="none" spc="0" normalizeH="0" baseline="0" noProof="0" dirty="0">
              <a:ln>
                <a:noFill/>
              </a:ln>
              <a:solidFill>
                <a:srgbClr val="00B0F0"/>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endParaRPr>
          </a:p>
        </p:txBody>
      </p:sp>
      <p:sp>
        <p:nvSpPr>
          <p:cNvPr id="7" name="矩形 7"/>
          <p:cNvSpPr/>
          <p:nvPr/>
        </p:nvSpPr>
        <p:spPr>
          <a:xfrm>
            <a:off x="1064895" y="2138045"/>
            <a:ext cx="6046024" cy="1415772"/>
          </a:xfrm>
          <a:prstGeom prst="rect">
            <a:avLst/>
          </a:prstGeom>
          <a:noFill/>
          <a:ln w="9525">
            <a:noFill/>
          </a:ln>
        </p:spPr>
        <p:txBody>
          <a:bodyPr wrap="square">
            <a:spAutoFit/>
          </a:bodyPr>
          <a:lstStyle/>
          <a:p>
            <a:pPr marL="285750" indent="-285750" algn="just">
              <a:buFont typeface="Wingdings" panose="05000000000000000000" charset="0"/>
              <a:buChar char=""/>
            </a:pPr>
            <a:r>
              <a:rPr lang="zh-CN" altLang="en-US"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全部设置完成后，显示设置成功欢迎使用界面。点击启动后，显示右上角浮窗；</a:t>
            </a:r>
            <a:endParaRPr lang="zh-CN" altLang="en-US"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indent="0" algn="just">
              <a:buFont typeface="Wingdings" panose="05000000000000000000" charset="0"/>
              <a:buNone/>
            </a:pPr>
            <a:endParaRPr lang="zh-CN" altLang="en-US" sz="14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algn="just">
              <a:buFont typeface="Arial" panose="020B0604020202020204" pitchFamily="34" charset="0"/>
              <a:buNone/>
            </a:pPr>
            <a:endParaRPr lang="zh-CN" altLang="en-US" sz="12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algn="just">
              <a:buFont typeface="Arial" panose="020B0604020202020204" pitchFamily="34" charset="0"/>
              <a:buNone/>
            </a:pPr>
            <a:endParaRPr lang="zh-CN" altLang="en-US" sz="12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pic>
        <p:nvPicPr>
          <p:cNvPr id="8" name="图片 7"/>
          <p:cNvPicPr>
            <a:picLocks noChangeAspect="1"/>
          </p:cNvPicPr>
          <p:nvPr/>
        </p:nvPicPr>
        <p:blipFill>
          <a:blip r:embed="rId2"/>
          <a:stretch>
            <a:fillRect/>
          </a:stretch>
        </p:blipFill>
        <p:spPr>
          <a:xfrm>
            <a:off x="8100695" y="894120"/>
            <a:ext cx="1596623" cy="4495107"/>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副标题 2"/>
          <p:cNvSpPr>
            <a:spLocks noGrp="1"/>
          </p:cNvSpPr>
          <p:nvPr/>
        </p:nvSpPr>
        <p:spPr>
          <a:xfrm>
            <a:off x="10326370" y="6165850"/>
            <a:ext cx="1577975" cy="2819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rPr>
              <a:t> </a:t>
            </a:r>
            <a:endPar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6" name="矩形 16"/>
          <p:cNvSpPr/>
          <p:nvPr/>
        </p:nvSpPr>
        <p:spPr>
          <a:xfrm>
            <a:off x="866775" y="173990"/>
            <a:ext cx="7839480" cy="830997"/>
          </a:xfrm>
          <a:prstGeom prst="rect">
            <a:avLst/>
          </a:prstGeom>
          <a:noFill/>
          <a:ln w="9525">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800" b="1" i="0" u="none" strike="noStrike" kern="1200" cap="none" spc="0" normalizeH="0" baseline="0" noProof="0" dirty="0">
                <a:ln>
                  <a:noFill/>
                </a:ln>
                <a:solidFill>
                  <a:srgbClr val="00B0F0"/>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Q</a:t>
            </a:r>
            <a:r>
              <a:rPr kumimoji="0" lang="zh-CN" altLang="en-US" sz="4800" b="1" i="0" u="none" strike="noStrike" kern="1200" cap="none" spc="0" normalizeH="0" baseline="0" noProof="0" dirty="0">
                <a:ln>
                  <a:noFill/>
                </a:ln>
                <a:solidFill>
                  <a:srgbClr val="00B0F0"/>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码精灵安装</a:t>
            </a:r>
            <a:r>
              <a:rPr kumimoji="0" lang="en-US" altLang="zh-CN" sz="4800" b="1" i="0" u="none" strike="noStrike" kern="1200" cap="none" spc="0" normalizeH="0" baseline="0" noProof="0" dirty="0">
                <a:ln>
                  <a:noFill/>
                </a:ln>
                <a:solidFill>
                  <a:srgbClr val="00B0F0"/>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a:t>
            </a:r>
            <a:r>
              <a:rPr kumimoji="0" lang="zh-CN" altLang="en-US" sz="4800" b="1" i="0" u="none" strike="noStrike" kern="1200" cap="none" spc="0" normalizeH="0" baseline="0" noProof="0" dirty="0">
                <a:ln>
                  <a:noFill/>
                </a:ln>
                <a:solidFill>
                  <a:srgbClr val="00B0F0"/>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连接打印机</a:t>
            </a:r>
            <a:endParaRPr kumimoji="0" lang="zh-CN" altLang="en-US" sz="4800" b="1" i="0" u="none" strike="noStrike" kern="1200" cap="none" spc="0" normalizeH="0" baseline="0" noProof="0" dirty="0">
              <a:ln>
                <a:noFill/>
              </a:ln>
              <a:solidFill>
                <a:srgbClr val="00B0F0"/>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endParaRPr>
          </a:p>
        </p:txBody>
      </p:sp>
      <p:sp>
        <p:nvSpPr>
          <p:cNvPr id="8" name="矩形 7"/>
          <p:cNvSpPr/>
          <p:nvPr/>
        </p:nvSpPr>
        <p:spPr>
          <a:xfrm>
            <a:off x="866776" y="1522189"/>
            <a:ext cx="9629370" cy="1046440"/>
          </a:xfrm>
          <a:prstGeom prst="rect">
            <a:avLst/>
          </a:prstGeom>
          <a:noFill/>
          <a:ln w="9525">
            <a:noFill/>
          </a:ln>
        </p:spPr>
        <p:txBody>
          <a:bodyPr wrap="square">
            <a:spAutoFit/>
          </a:bodyPr>
          <a:lstStyle/>
          <a:p>
            <a:pPr marL="285750" indent="-285750" algn="just">
              <a:buFont typeface="Wingdings" panose="05000000000000000000" charset="0"/>
              <a:buChar char=""/>
            </a:pPr>
            <a:r>
              <a:rPr lang="en-US" altLang="zh-CN"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Q</a:t>
            </a:r>
            <a:r>
              <a:rPr lang="zh-CN" altLang="en-US"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码精灵连接打印机方式根据打印机接口的不同，共分为以下四种：</a:t>
            </a:r>
            <a:endParaRPr lang="zh-CN" altLang="en-US"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indent="0" algn="just">
              <a:buFont typeface="Wingdings" panose="05000000000000000000" charset="0"/>
              <a:buNone/>
            </a:pPr>
            <a:endParaRPr lang="zh-CN" altLang="en-US" sz="14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algn="just">
              <a:buFont typeface="Arial" panose="020B0604020202020204" pitchFamily="34" charset="0"/>
              <a:buNone/>
            </a:pPr>
            <a:endParaRPr lang="zh-CN" altLang="en-US" sz="12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algn="just">
              <a:buFont typeface="Arial" panose="020B0604020202020204" pitchFamily="34" charset="0"/>
              <a:buNone/>
            </a:pPr>
            <a:endParaRPr lang="zh-CN" altLang="en-US" sz="12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pic>
        <p:nvPicPr>
          <p:cNvPr id="2" name="图片 1"/>
          <p:cNvPicPr>
            <a:picLocks noChangeAspect="1"/>
          </p:cNvPicPr>
          <p:nvPr/>
        </p:nvPicPr>
        <p:blipFill>
          <a:blip r:embed="rId2"/>
          <a:stretch>
            <a:fillRect/>
          </a:stretch>
        </p:blipFill>
        <p:spPr>
          <a:xfrm>
            <a:off x="9115830" y="2568381"/>
            <a:ext cx="2227634" cy="2139294"/>
          </a:xfrm>
          <a:prstGeom prst="rect">
            <a:avLst/>
          </a:prstGeom>
        </p:spPr>
      </p:pic>
      <p:sp>
        <p:nvSpPr>
          <p:cNvPr id="10" name="文本框 9"/>
          <p:cNvSpPr txBox="1"/>
          <p:nvPr/>
        </p:nvSpPr>
        <p:spPr>
          <a:xfrm flipH="1">
            <a:off x="9901745" y="4965615"/>
            <a:ext cx="657074" cy="307777"/>
          </a:xfrm>
          <a:prstGeom prst="rect">
            <a:avLst/>
          </a:prstGeom>
          <a:noFill/>
        </p:spPr>
        <p:txBody>
          <a:bodyPr wrap="square" rtlCol="0">
            <a:spAutoFit/>
          </a:bodyPr>
          <a:lstStyle/>
          <a:p>
            <a:r>
              <a:rPr lang="zh-CN" altLang="en-US" sz="1400" b="1" dirty="0">
                <a:solidFill>
                  <a:srgbClr val="FF0000"/>
                </a:solidFill>
              </a:rPr>
              <a:t>网络</a:t>
            </a:r>
            <a:endParaRPr lang="zh-CN" altLang="en-US" sz="1400" b="1" dirty="0">
              <a:solidFill>
                <a:srgbClr val="FF0000"/>
              </a:solidFill>
            </a:endParaRPr>
          </a:p>
        </p:txBody>
      </p:sp>
      <p:pic>
        <p:nvPicPr>
          <p:cNvPr id="11" name="图片 10"/>
          <p:cNvPicPr>
            <a:picLocks noChangeAspect="1"/>
          </p:cNvPicPr>
          <p:nvPr/>
        </p:nvPicPr>
        <p:blipFill>
          <a:blip r:embed="rId3"/>
          <a:stretch>
            <a:fillRect/>
          </a:stretch>
        </p:blipFill>
        <p:spPr>
          <a:xfrm>
            <a:off x="457835" y="2568575"/>
            <a:ext cx="8658225" cy="27051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副标题 2"/>
          <p:cNvSpPr>
            <a:spLocks noGrp="1"/>
          </p:cNvSpPr>
          <p:nvPr/>
        </p:nvSpPr>
        <p:spPr>
          <a:xfrm>
            <a:off x="10326370" y="6165850"/>
            <a:ext cx="1577975" cy="2819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rPr>
              <a:t> </a:t>
            </a:r>
            <a:endPar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6" name="矩形 16"/>
          <p:cNvSpPr/>
          <p:nvPr/>
        </p:nvSpPr>
        <p:spPr>
          <a:xfrm>
            <a:off x="866774" y="173990"/>
            <a:ext cx="8500961" cy="830997"/>
          </a:xfrm>
          <a:prstGeom prst="rect">
            <a:avLst/>
          </a:prstGeom>
          <a:noFill/>
          <a:ln w="9525">
            <a:noFill/>
          </a:ln>
        </p:spPr>
        <p:txBody>
          <a:bodyPr wrap="square">
            <a:spAutoFit/>
          </a:bodyPr>
          <a:lstStyle/>
          <a:p>
            <a:pPr lvl="0"/>
            <a:r>
              <a:rPr lang="zh-CN" altLang="en-US" sz="4800" b="1" dirty="0">
                <a:solidFill>
                  <a:srgbClr val="00B0F0"/>
                </a:solidFill>
                <a:effectLst>
                  <a:outerShdw blurRad="38100" dist="19050" dir="2700000" algn="tl" rotWithShape="0">
                    <a:prstClr val="black">
                      <a:alpha val="40000"/>
                    </a:prstClr>
                  </a:outerShdw>
                </a:effectLst>
                <a:latin typeface="微软雅黑" panose="020B0503020204020204" pitchFamily="34" charset="-122"/>
                <a:ea typeface="微软雅黑" panose="020B0503020204020204" pitchFamily="34" charset="-122"/>
              </a:rPr>
              <a:t>连接打印机</a:t>
            </a:r>
            <a:r>
              <a:rPr lang="en-US" altLang="zh-CN" sz="4800" b="1" dirty="0">
                <a:solidFill>
                  <a:srgbClr val="00B0F0"/>
                </a:solidFill>
                <a:effectLst>
                  <a:outerShdw blurRad="38100" dist="19050" dir="2700000" algn="tl" rotWithShape="0">
                    <a:prstClr val="black">
                      <a:alpha val="40000"/>
                    </a:prstClr>
                  </a:outerShdw>
                </a:effectLst>
                <a:latin typeface="微软雅黑" panose="020B0503020204020204" pitchFamily="34" charset="-122"/>
                <a:ea typeface="微软雅黑" panose="020B0503020204020204" pitchFamily="34" charset="-122"/>
              </a:rPr>
              <a:t>-</a:t>
            </a:r>
            <a:r>
              <a:rPr lang="zh-CN" altLang="en-US" sz="4800" b="1" dirty="0">
                <a:solidFill>
                  <a:srgbClr val="00B0F0"/>
                </a:solidFill>
                <a:effectLst>
                  <a:outerShdw blurRad="38100" dist="19050" dir="2700000" algn="tl" rotWithShape="0">
                    <a:prstClr val="black">
                      <a:alpha val="40000"/>
                    </a:prstClr>
                  </a:outerShdw>
                </a:effectLst>
                <a:latin typeface="微软雅黑" panose="020B0503020204020204" pitchFamily="34" charset="-122"/>
                <a:ea typeface="微软雅黑" panose="020B0503020204020204" pitchFamily="34" charset="-122"/>
              </a:rPr>
              <a:t>驱动打印</a:t>
            </a:r>
            <a:endParaRPr kumimoji="0" lang="zh-CN" altLang="en-US" sz="4800" b="1" i="0" u="none" strike="noStrike" kern="1200" cap="none" spc="0" normalizeH="0" baseline="0" noProof="0" dirty="0">
              <a:ln>
                <a:noFill/>
              </a:ln>
              <a:solidFill>
                <a:srgbClr val="00B0F0"/>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endParaRPr>
          </a:p>
        </p:txBody>
      </p:sp>
      <p:sp>
        <p:nvSpPr>
          <p:cNvPr id="7" name="矩形 7"/>
          <p:cNvSpPr/>
          <p:nvPr/>
        </p:nvSpPr>
        <p:spPr>
          <a:xfrm>
            <a:off x="866774" y="1256138"/>
            <a:ext cx="10679957" cy="830997"/>
          </a:xfrm>
          <a:prstGeom prst="rect">
            <a:avLst/>
          </a:prstGeom>
          <a:noFill/>
          <a:ln w="9525">
            <a:noFill/>
          </a:ln>
        </p:spPr>
        <p:txBody>
          <a:bodyPr wrap="square">
            <a:spAutoFit/>
          </a:bodyPr>
          <a:lstStyle/>
          <a:p>
            <a:pPr marL="285750" indent="-285750" algn="just">
              <a:buFont typeface="Wingdings" panose="05000000000000000000" charset="0"/>
              <a:buChar char=""/>
            </a:pPr>
            <a:r>
              <a:rPr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首先需要正确安装打印机驱动程序，驱动安装成功以后，可以在「控制面板」的「设备和打印机」里查看打印机，一般是以型号名称命名的。</a:t>
            </a:r>
            <a:endParaRPr lang="zh-CN" altLang="en-US"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pic>
        <p:nvPicPr>
          <p:cNvPr id="8" name="图片 7" descr="c05911f467d7e78a154261e2b6a055d"/>
          <p:cNvPicPr>
            <a:picLocks noChangeAspect="1"/>
          </p:cNvPicPr>
          <p:nvPr/>
        </p:nvPicPr>
        <p:blipFill>
          <a:blip r:embed="rId2"/>
          <a:stretch>
            <a:fillRect/>
          </a:stretch>
        </p:blipFill>
        <p:spPr>
          <a:xfrm>
            <a:off x="1776338" y="2456786"/>
            <a:ext cx="7591397" cy="296545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副标题 2"/>
          <p:cNvSpPr>
            <a:spLocks noGrp="1"/>
          </p:cNvSpPr>
          <p:nvPr/>
        </p:nvSpPr>
        <p:spPr>
          <a:xfrm>
            <a:off x="10326370" y="6165850"/>
            <a:ext cx="1577975" cy="2819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rPr>
              <a:t> </a:t>
            </a:r>
            <a:endPar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6" name="矩形 16"/>
          <p:cNvSpPr/>
          <p:nvPr/>
        </p:nvSpPr>
        <p:spPr>
          <a:xfrm>
            <a:off x="866774" y="173990"/>
            <a:ext cx="9882289" cy="830997"/>
          </a:xfrm>
          <a:prstGeom prst="rect">
            <a:avLst/>
          </a:prstGeom>
          <a:noFill/>
          <a:ln w="9525">
            <a:noFill/>
          </a:ln>
        </p:spPr>
        <p:txBody>
          <a:bodyPr wrap="square">
            <a:spAutoFit/>
          </a:bodyPr>
          <a:lstStyle/>
          <a:p>
            <a:r>
              <a:rPr lang="zh-CN" altLang="en-US" sz="4800" b="1" dirty="0">
                <a:solidFill>
                  <a:srgbClr val="00B0F0"/>
                </a:solidFill>
                <a:effectLst>
                  <a:outerShdw blurRad="38100" dist="19050" dir="2700000" algn="tl" rotWithShape="0">
                    <a:prstClr val="black">
                      <a:alpha val="40000"/>
                    </a:prstClr>
                  </a:outerShdw>
                </a:effectLst>
                <a:latin typeface="微软雅黑" panose="020B0503020204020204" pitchFamily="34" charset="-122"/>
                <a:ea typeface="微软雅黑" panose="020B0503020204020204" pitchFamily="34" charset="-122"/>
              </a:rPr>
              <a:t>连接打印机</a:t>
            </a:r>
            <a:r>
              <a:rPr lang="en-US" altLang="zh-CN" sz="4800" b="1" dirty="0">
                <a:solidFill>
                  <a:srgbClr val="00B0F0"/>
                </a:solidFill>
                <a:effectLst>
                  <a:outerShdw blurRad="38100" dist="19050" dir="2700000" algn="tl" rotWithShape="0">
                    <a:prstClr val="black">
                      <a:alpha val="40000"/>
                    </a:prstClr>
                  </a:outerShdw>
                </a:effectLst>
                <a:latin typeface="微软雅黑" panose="020B0503020204020204" pitchFamily="34" charset="-122"/>
                <a:ea typeface="微软雅黑" panose="020B0503020204020204" pitchFamily="34" charset="-122"/>
              </a:rPr>
              <a:t>-</a:t>
            </a:r>
            <a:r>
              <a:rPr lang="zh-CN" altLang="en-US" sz="4800" b="1" dirty="0">
                <a:solidFill>
                  <a:srgbClr val="00B0F0"/>
                </a:solidFill>
                <a:effectLst>
                  <a:outerShdw blurRad="38100" dist="19050" dir="2700000" algn="tl" rotWithShape="0">
                    <a:prstClr val="black">
                      <a:alpha val="40000"/>
                    </a:prstClr>
                  </a:outerShdw>
                </a:effectLst>
                <a:latin typeface="微软雅黑" panose="020B0503020204020204" pitchFamily="34" charset="-122"/>
                <a:ea typeface="微软雅黑" panose="020B0503020204020204" pitchFamily="34" charset="-122"/>
              </a:rPr>
              <a:t>驱动打印</a:t>
            </a:r>
            <a:endParaRPr lang="zh-CN" altLang="en-US" sz="4800" b="1" dirty="0">
              <a:solidFill>
                <a:srgbClr val="00B0F0"/>
              </a:solidFill>
              <a:effectLst>
                <a:outerShdw blurRad="38100" dist="1905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7" name="矩形 7"/>
          <p:cNvSpPr/>
          <p:nvPr/>
        </p:nvSpPr>
        <p:spPr>
          <a:xfrm>
            <a:off x="210350" y="2760737"/>
            <a:ext cx="6229361" cy="2031325"/>
          </a:xfrm>
          <a:prstGeom prst="rect">
            <a:avLst/>
          </a:prstGeom>
          <a:noFill/>
          <a:ln w="9525">
            <a:noFill/>
          </a:ln>
        </p:spPr>
        <p:txBody>
          <a:bodyPr wrap="square">
            <a:spAutoFit/>
          </a:bodyPr>
          <a:lstStyle/>
          <a:p>
            <a:pPr indent="0" algn="just">
              <a:buFont typeface="Wingdings" panose="05000000000000000000" charset="0"/>
              <a:buNone/>
            </a:pPr>
            <a:endParaRPr lang="en-US" sz="16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marL="285750" indent="-285750" algn="just">
              <a:buFont typeface="Wingdings" panose="05000000000000000000" charset="0"/>
              <a:buChar char=""/>
            </a:pPr>
            <a:r>
              <a:rPr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在插件中设置USB打印机，选择「软件设置」-「</a:t>
            </a:r>
            <a:r>
              <a:rPr sz="2400" dirty="0" err="1">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打印机</a:t>
            </a:r>
            <a:r>
              <a:rPr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a:t>
            </a:r>
            <a:r>
              <a:rPr lang="zh-CN" altLang="en-US"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驱动</a:t>
            </a:r>
            <a:r>
              <a:rPr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」，「输出」选择小票打印机的名称即可。</a:t>
            </a:r>
            <a:endParaRPr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indent="0" algn="just">
              <a:buFont typeface="Wingdings" panose="05000000000000000000" charset="0"/>
              <a:buNone/>
            </a:pPr>
            <a:endParaRPr lang="zh-CN" altLang="en-US" sz="14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algn="just">
              <a:buFont typeface="Arial" panose="020B0604020202020204" pitchFamily="34" charset="0"/>
              <a:buNone/>
            </a:pPr>
            <a:endParaRPr lang="zh-CN" altLang="en-US" sz="12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algn="just">
              <a:buFont typeface="Arial" panose="020B0604020202020204" pitchFamily="34" charset="0"/>
              <a:buNone/>
            </a:pPr>
            <a:endParaRPr lang="zh-CN" altLang="en-US" sz="12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pic>
        <p:nvPicPr>
          <p:cNvPr id="8" name="图片 7"/>
          <p:cNvPicPr>
            <a:picLocks noChangeAspect="1"/>
          </p:cNvPicPr>
          <p:nvPr/>
        </p:nvPicPr>
        <p:blipFill>
          <a:blip r:embed="rId2"/>
          <a:stretch>
            <a:fillRect/>
          </a:stretch>
        </p:blipFill>
        <p:spPr>
          <a:xfrm>
            <a:off x="6814344" y="1915356"/>
            <a:ext cx="4962224" cy="3408218"/>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副标题 2"/>
          <p:cNvSpPr>
            <a:spLocks noGrp="1"/>
          </p:cNvSpPr>
          <p:nvPr/>
        </p:nvSpPr>
        <p:spPr>
          <a:xfrm>
            <a:off x="10326370" y="6165850"/>
            <a:ext cx="1577975" cy="2819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rPr>
              <a:t> </a:t>
            </a:r>
            <a:endPar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6" name="矩形 16"/>
          <p:cNvSpPr/>
          <p:nvPr/>
        </p:nvSpPr>
        <p:spPr>
          <a:xfrm>
            <a:off x="866775" y="173990"/>
            <a:ext cx="8763608" cy="830997"/>
          </a:xfrm>
          <a:prstGeom prst="rect">
            <a:avLst/>
          </a:prstGeom>
          <a:noFill/>
          <a:ln w="9525">
            <a:noFill/>
          </a:ln>
        </p:spPr>
        <p:txBody>
          <a:bodyPr wrap="square">
            <a:spAutoFit/>
          </a:bodyPr>
          <a:lstStyle/>
          <a:p>
            <a:r>
              <a:rPr lang="zh-CN" altLang="en-US" sz="4800" b="1" dirty="0">
                <a:solidFill>
                  <a:srgbClr val="00B0F0"/>
                </a:solidFill>
                <a:effectLst>
                  <a:outerShdw blurRad="38100" dist="19050" dir="2700000" algn="tl" rotWithShape="0">
                    <a:prstClr val="black">
                      <a:alpha val="40000"/>
                    </a:prstClr>
                  </a:outerShdw>
                </a:effectLst>
                <a:latin typeface="微软雅黑" panose="020B0503020204020204" pitchFamily="34" charset="-122"/>
                <a:ea typeface="微软雅黑" panose="020B0503020204020204" pitchFamily="34" charset="-122"/>
              </a:rPr>
              <a:t>连接打印机</a:t>
            </a:r>
            <a:r>
              <a:rPr lang="en-US" altLang="zh-CN" sz="4800" b="1" dirty="0">
                <a:solidFill>
                  <a:srgbClr val="00B0F0"/>
                </a:solidFill>
                <a:effectLst>
                  <a:outerShdw blurRad="38100" dist="19050" dir="2700000" algn="tl" rotWithShape="0">
                    <a:prstClr val="black">
                      <a:alpha val="40000"/>
                    </a:prstClr>
                  </a:outerShdw>
                </a:effectLst>
                <a:latin typeface="微软雅黑" panose="020B0503020204020204" pitchFamily="34" charset="-122"/>
                <a:ea typeface="微软雅黑" panose="020B0503020204020204" pitchFamily="34" charset="-122"/>
              </a:rPr>
              <a:t>-</a:t>
            </a:r>
            <a:r>
              <a:rPr lang="zh-CN" altLang="en-US" sz="4800" b="1" dirty="0">
                <a:solidFill>
                  <a:srgbClr val="00B0F0"/>
                </a:solidFill>
                <a:effectLst>
                  <a:outerShdw blurRad="38100" dist="19050" dir="2700000" algn="tl" rotWithShape="0">
                    <a:prstClr val="black">
                      <a:alpha val="40000"/>
                    </a:prstClr>
                  </a:outerShdw>
                </a:effectLst>
                <a:latin typeface="微软雅黑" panose="020B0503020204020204" pitchFamily="34" charset="-122"/>
                <a:ea typeface="微软雅黑" panose="020B0503020204020204" pitchFamily="34" charset="-122"/>
              </a:rPr>
              <a:t>串口打印</a:t>
            </a:r>
            <a:endParaRPr lang="zh-CN" altLang="en-US" sz="4800" b="1" dirty="0">
              <a:solidFill>
                <a:srgbClr val="00B0F0"/>
              </a:solidFill>
              <a:effectLst>
                <a:outerShdw blurRad="38100" dist="1905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7" name="矩形 7"/>
          <p:cNvSpPr/>
          <p:nvPr/>
        </p:nvSpPr>
        <p:spPr>
          <a:xfrm>
            <a:off x="505390" y="1436203"/>
            <a:ext cx="5590610" cy="4401205"/>
          </a:xfrm>
          <a:prstGeom prst="rect">
            <a:avLst/>
          </a:prstGeom>
          <a:noFill/>
          <a:ln w="9525">
            <a:noFill/>
          </a:ln>
        </p:spPr>
        <p:txBody>
          <a:bodyPr wrap="square">
            <a:spAutoFit/>
          </a:bodyPr>
          <a:lstStyle/>
          <a:p>
            <a:pPr marL="285750" indent="-285750" algn="just">
              <a:buFont typeface="Wingdings" panose="05000000000000000000" charset="0"/>
              <a:buChar char=""/>
            </a:pPr>
            <a:r>
              <a:rPr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配置串口打印机，需要配置「输出」和「波特率」两项；如果不了解打印机具体输出是哪个COM口的话，可以参考商家收银软件中打印机的设置，波特率同样也可以参考收银软件的设置获得，也可以通过打印自检信息获得：</a:t>
            </a:r>
            <a:endParaRPr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marL="285750" indent="-285750" algn="just">
              <a:buFont typeface="Wingdings" panose="05000000000000000000" charset="0"/>
              <a:buChar char=""/>
            </a:pPr>
            <a:r>
              <a:rPr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关闭打印机POWER，按住FEED（出纸）键不松手，再打开POWER，打印机会打印出自检信息，自检信息中会显示PORT（波特率）是多少。</a:t>
            </a:r>
            <a:endParaRPr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algn="just">
              <a:buFont typeface="Arial" panose="020B0604020202020204" pitchFamily="34" charset="0"/>
              <a:buNone/>
            </a:pPr>
            <a:endParaRPr lang="zh-CN" altLang="en-US" sz="16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pic>
        <p:nvPicPr>
          <p:cNvPr id="8" name="图片 7"/>
          <p:cNvPicPr>
            <a:picLocks noChangeAspect="1"/>
          </p:cNvPicPr>
          <p:nvPr/>
        </p:nvPicPr>
        <p:blipFill>
          <a:blip r:embed="rId2"/>
          <a:stretch>
            <a:fillRect/>
          </a:stretch>
        </p:blipFill>
        <p:spPr>
          <a:xfrm>
            <a:off x="6687307" y="1507888"/>
            <a:ext cx="5080851" cy="3997967"/>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副标题 2"/>
          <p:cNvSpPr>
            <a:spLocks noGrp="1"/>
          </p:cNvSpPr>
          <p:nvPr/>
        </p:nvSpPr>
        <p:spPr>
          <a:xfrm>
            <a:off x="10326370" y="6165850"/>
            <a:ext cx="1577975" cy="2819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rPr>
              <a:t> </a:t>
            </a:r>
            <a:endPar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6" name="矩形 16"/>
          <p:cNvSpPr/>
          <p:nvPr/>
        </p:nvSpPr>
        <p:spPr>
          <a:xfrm>
            <a:off x="866775" y="173990"/>
            <a:ext cx="8763608" cy="830997"/>
          </a:xfrm>
          <a:prstGeom prst="rect">
            <a:avLst/>
          </a:prstGeom>
          <a:noFill/>
          <a:ln w="9525">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srgbClr val="00B0F0"/>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连接打印机</a:t>
            </a:r>
            <a:r>
              <a:rPr kumimoji="0" lang="en-US" altLang="zh-CN" sz="4800" b="1" i="0" u="none" strike="noStrike" kern="1200" cap="none" spc="0" normalizeH="0" baseline="0" noProof="0" dirty="0">
                <a:ln>
                  <a:noFill/>
                </a:ln>
                <a:solidFill>
                  <a:srgbClr val="00B0F0"/>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a:t>
            </a:r>
            <a:r>
              <a:rPr kumimoji="0" lang="zh-CN" altLang="en-US" sz="4800" b="1" i="0" u="none" strike="noStrike" kern="1200" cap="none" spc="0" normalizeH="0" baseline="0" noProof="0" dirty="0">
                <a:ln>
                  <a:noFill/>
                </a:ln>
                <a:solidFill>
                  <a:srgbClr val="00B0F0"/>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并口打印</a:t>
            </a:r>
            <a:endParaRPr kumimoji="0" lang="zh-CN" altLang="en-US" sz="4800" b="1" i="0" u="none" strike="noStrike" kern="1200" cap="none" spc="0" normalizeH="0" baseline="0" noProof="0" dirty="0">
              <a:ln>
                <a:noFill/>
              </a:ln>
              <a:solidFill>
                <a:srgbClr val="00B0F0"/>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endParaRPr>
          </a:p>
        </p:txBody>
      </p:sp>
      <p:sp>
        <p:nvSpPr>
          <p:cNvPr id="9" name="矩形 7"/>
          <p:cNvSpPr/>
          <p:nvPr/>
        </p:nvSpPr>
        <p:spPr>
          <a:xfrm>
            <a:off x="699919" y="2218193"/>
            <a:ext cx="3963913" cy="2400657"/>
          </a:xfrm>
          <a:prstGeom prst="rect">
            <a:avLst/>
          </a:prstGeom>
          <a:noFill/>
          <a:ln w="9525">
            <a:noFill/>
          </a:ln>
        </p:spPr>
        <p:txBody>
          <a:bodyPr wrap="square">
            <a:spAutoFit/>
          </a:bodyPr>
          <a:lstStyle/>
          <a:p>
            <a:pPr marL="285750" indent="-285750" algn="just">
              <a:buFont typeface="Wingdings" panose="05000000000000000000" charset="0"/>
              <a:buChar char=""/>
            </a:pPr>
            <a:r>
              <a:rPr lang="zh-CN"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连接并口打印机后，</a:t>
            </a:r>
            <a:r>
              <a:rPr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可以在「</a:t>
            </a:r>
            <a:r>
              <a:rPr lang="zh-CN"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设备管理器</a:t>
            </a:r>
            <a:r>
              <a:rPr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a:t>
            </a:r>
            <a:r>
              <a:rPr lang="zh-CN"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中的</a:t>
            </a:r>
            <a:r>
              <a:rPr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a:t>
            </a:r>
            <a:r>
              <a:rPr lang="zh-CN"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端口</a:t>
            </a:r>
            <a:r>
              <a:rPr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」里</a:t>
            </a:r>
            <a:r>
              <a:rPr lang="zh-CN"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内</a:t>
            </a:r>
            <a:r>
              <a:rPr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查看打印机</a:t>
            </a:r>
            <a:r>
              <a:rPr lang="zh-CN"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打印机</a:t>
            </a:r>
            <a:r>
              <a:rPr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a:t>
            </a:r>
            <a:r>
              <a:rPr lang="zh-CN"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如右图所示；</a:t>
            </a:r>
            <a:endParaRPr lang="zh-CN"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marL="285750" indent="-285750" algn="just">
              <a:buFont typeface="Wingdings" panose="05000000000000000000" charset="0"/>
              <a:buChar char=""/>
            </a:pPr>
            <a:endParaRPr lang="zh-CN" altLang="en-US" sz="16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indent="0" algn="just">
              <a:buFont typeface="Wingdings" panose="05000000000000000000" charset="0"/>
              <a:buNone/>
            </a:pPr>
            <a:endParaRPr lang="zh-CN" altLang="en-US" sz="14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algn="just">
              <a:buFont typeface="Arial" panose="020B0604020202020204" pitchFamily="34" charset="0"/>
              <a:buNone/>
            </a:pPr>
            <a:endParaRPr lang="zh-CN" altLang="en-US" sz="12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algn="just">
              <a:buFont typeface="Arial" panose="020B0604020202020204" pitchFamily="34" charset="0"/>
              <a:buNone/>
            </a:pPr>
            <a:endParaRPr lang="zh-CN" altLang="en-US" sz="12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pic>
        <p:nvPicPr>
          <p:cNvPr id="10" name="图片 9" descr="04e3303990c1f1b99ba92445d463cc8"/>
          <p:cNvPicPr>
            <a:picLocks noChangeAspect="1"/>
          </p:cNvPicPr>
          <p:nvPr/>
        </p:nvPicPr>
        <p:blipFill>
          <a:blip r:embed="rId2"/>
          <a:stretch>
            <a:fillRect/>
          </a:stretch>
        </p:blipFill>
        <p:spPr>
          <a:xfrm>
            <a:off x="5671226" y="1449421"/>
            <a:ext cx="5525310" cy="4066162"/>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副标题 2"/>
          <p:cNvSpPr>
            <a:spLocks noGrp="1"/>
          </p:cNvSpPr>
          <p:nvPr/>
        </p:nvSpPr>
        <p:spPr>
          <a:xfrm>
            <a:off x="10326370" y="6165850"/>
            <a:ext cx="1577975" cy="2819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rPr>
              <a:t> </a:t>
            </a:r>
            <a:endPar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6" name="矩形 16"/>
          <p:cNvSpPr/>
          <p:nvPr/>
        </p:nvSpPr>
        <p:spPr>
          <a:xfrm>
            <a:off x="866775" y="173990"/>
            <a:ext cx="8763608" cy="830997"/>
          </a:xfrm>
          <a:prstGeom prst="rect">
            <a:avLst/>
          </a:prstGeom>
          <a:noFill/>
          <a:ln w="9525">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srgbClr val="00B0F0"/>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连接打印机</a:t>
            </a:r>
            <a:r>
              <a:rPr kumimoji="0" lang="en-US" altLang="zh-CN" sz="4800" b="1" i="0" u="none" strike="noStrike" kern="1200" cap="none" spc="0" normalizeH="0" baseline="0" noProof="0" dirty="0">
                <a:ln>
                  <a:noFill/>
                </a:ln>
                <a:solidFill>
                  <a:srgbClr val="00B0F0"/>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a:t>
            </a:r>
            <a:r>
              <a:rPr kumimoji="0" lang="zh-CN" altLang="en-US" sz="4800" b="1" i="0" u="none" strike="noStrike" kern="1200" cap="none" spc="0" normalizeH="0" baseline="0" noProof="0" dirty="0">
                <a:ln>
                  <a:noFill/>
                </a:ln>
                <a:solidFill>
                  <a:srgbClr val="00B0F0"/>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并口打印</a:t>
            </a:r>
            <a:endParaRPr kumimoji="0" lang="zh-CN" altLang="en-US" sz="4800" b="1" i="0" u="none" strike="noStrike" kern="1200" cap="none" spc="0" normalizeH="0" baseline="0" noProof="0" dirty="0">
              <a:ln>
                <a:noFill/>
              </a:ln>
              <a:solidFill>
                <a:srgbClr val="00B0F0"/>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endParaRPr>
          </a:p>
        </p:txBody>
      </p:sp>
      <p:sp>
        <p:nvSpPr>
          <p:cNvPr id="8" name="矩形 7"/>
          <p:cNvSpPr/>
          <p:nvPr/>
        </p:nvSpPr>
        <p:spPr>
          <a:xfrm>
            <a:off x="808010" y="2351782"/>
            <a:ext cx="4440569" cy="2154436"/>
          </a:xfrm>
          <a:prstGeom prst="rect">
            <a:avLst/>
          </a:prstGeom>
          <a:noFill/>
          <a:ln w="9525">
            <a:noFill/>
          </a:ln>
        </p:spPr>
        <p:txBody>
          <a:bodyPr wrap="square">
            <a:spAutoFit/>
          </a:bodyPr>
          <a:lstStyle/>
          <a:p>
            <a:pPr marL="285750" indent="-285750" algn="just">
              <a:buFont typeface="Wingdings" panose="05000000000000000000" charset="0"/>
              <a:buChar char=""/>
            </a:pPr>
            <a:r>
              <a:rPr lang="zh-CN"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在</a:t>
            </a:r>
            <a:r>
              <a:rPr lang="en-US" altLang="zh-CN"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Q</a:t>
            </a:r>
            <a:r>
              <a:rPr lang="zh-CN" altLang="en-US"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码精灵内选择</a:t>
            </a:r>
            <a:r>
              <a:rPr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并口打印，及输出端口；注：富基、海信、百年收银软件不释放并口端口，无法使用并口打印</a:t>
            </a:r>
            <a:r>
              <a:rPr lang="zh-CN"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a:t>
            </a:r>
            <a:endParaRPr lang="zh-CN"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indent="0" algn="just">
              <a:buFont typeface="Wingdings" panose="05000000000000000000" charset="0"/>
              <a:buNone/>
            </a:pPr>
            <a:endParaRPr lang="zh-CN" altLang="en-US" sz="14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algn="just">
              <a:buFont typeface="Arial" panose="020B0604020202020204" pitchFamily="34" charset="0"/>
              <a:buNone/>
            </a:pPr>
            <a:endParaRPr lang="zh-CN" altLang="en-US" sz="12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algn="just">
              <a:buFont typeface="Arial" panose="020B0604020202020204" pitchFamily="34" charset="0"/>
              <a:buNone/>
            </a:pPr>
            <a:endParaRPr lang="zh-CN" altLang="en-US" sz="12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pic>
        <p:nvPicPr>
          <p:cNvPr id="11" name="图片 10"/>
          <p:cNvPicPr>
            <a:picLocks noChangeAspect="1"/>
          </p:cNvPicPr>
          <p:nvPr/>
        </p:nvPicPr>
        <p:blipFill>
          <a:blip r:embed="rId2"/>
          <a:stretch>
            <a:fillRect/>
          </a:stretch>
        </p:blipFill>
        <p:spPr>
          <a:xfrm>
            <a:off x="6001249" y="1472343"/>
            <a:ext cx="5237481" cy="3626427"/>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副标题 2"/>
          <p:cNvSpPr>
            <a:spLocks noGrp="1"/>
          </p:cNvSpPr>
          <p:nvPr/>
        </p:nvSpPr>
        <p:spPr>
          <a:xfrm>
            <a:off x="10326370" y="6165850"/>
            <a:ext cx="1577975" cy="2819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rPr>
              <a:t> </a:t>
            </a:r>
            <a:endPar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6" name="矩形 16"/>
          <p:cNvSpPr/>
          <p:nvPr/>
        </p:nvSpPr>
        <p:spPr>
          <a:xfrm>
            <a:off x="866775" y="173990"/>
            <a:ext cx="8763608" cy="830997"/>
          </a:xfrm>
          <a:prstGeom prst="rect">
            <a:avLst/>
          </a:prstGeom>
          <a:noFill/>
          <a:ln w="9525">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srgbClr val="00B0F0"/>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连接打印机</a:t>
            </a:r>
            <a:r>
              <a:rPr kumimoji="0" lang="en-US" altLang="zh-CN" sz="4800" b="1" i="0" u="none" strike="noStrike" kern="1200" cap="none" spc="0" normalizeH="0" baseline="0" noProof="0" dirty="0">
                <a:ln>
                  <a:noFill/>
                </a:ln>
                <a:solidFill>
                  <a:srgbClr val="00B0F0"/>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a:t>
            </a:r>
            <a:r>
              <a:rPr kumimoji="0" lang="zh-CN" altLang="en-US" sz="4800" b="1" i="0" u="none" strike="noStrike" kern="1200" cap="none" spc="0" normalizeH="0" baseline="0" noProof="0" dirty="0">
                <a:ln>
                  <a:noFill/>
                </a:ln>
                <a:solidFill>
                  <a:srgbClr val="00B0F0"/>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网络打印</a:t>
            </a:r>
            <a:endParaRPr kumimoji="0" lang="zh-CN" altLang="en-US" sz="4800" b="1" i="0" u="none" strike="noStrike" kern="1200" cap="none" spc="0" normalizeH="0" baseline="0" noProof="0" dirty="0">
              <a:ln>
                <a:noFill/>
              </a:ln>
              <a:solidFill>
                <a:srgbClr val="00B0F0"/>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endParaRPr>
          </a:p>
        </p:txBody>
      </p:sp>
      <p:sp>
        <p:nvSpPr>
          <p:cNvPr id="9" name="矩形 7"/>
          <p:cNvSpPr/>
          <p:nvPr/>
        </p:nvSpPr>
        <p:spPr>
          <a:xfrm>
            <a:off x="651510" y="2228670"/>
            <a:ext cx="4023230" cy="2769989"/>
          </a:xfrm>
          <a:prstGeom prst="rect">
            <a:avLst/>
          </a:prstGeom>
          <a:noFill/>
          <a:ln w="9525">
            <a:noFill/>
          </a:ln>
        </p:spPr>
        <p:txBody>
          <a:bodyPr wrap="square">
            <a:spAutoFit/>
          </a:bodyPr>
          <a:lstStyle/>
          <a:p>
            <a:pPr indent="0" algn="just">
              <a:buFont typeface="Wingdings" panose="05000000000000000000" charset="0"/>
              <a:buNone/>
            </a:pPr>
            <a:endParaRPr lang="en-US" sz="16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marL="285750" indent="-285750" algn="just">
              <a:buFont typeface="Wingdings" panose="05000000000000000000" charset="0"/>
              <a:buChar char=""/>
            </a:pPr>
            <a:r>
              <a:rPr sz="2400" dirty="0" err="1">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在插件</a:t>
            </a:r>
            <a:r>
              <a:rPr lang="zh-CN" altLang="en-US"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中设置网络</a:t>
            </a:r>
            <a:r>
              <a:rPr sz="2400" dirty="0" err="1">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打印机，选择「软件设置</a:t>
            </a:r>
            <a:r>
              <a:rPr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a:t>
            </a:r>
            <a:r>
              <a:rPr sz="2400" dirty="0" err="1">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打印机</a:t>
            </a:r>
            <a:r>
              <a:rPr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a:t>
            </a:r>
            <a:r>
              <a:rPr lang="zh-CN" altLang="en-US"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网络</a:t>
            </a:r>
            <a:r>
              <a:rPr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a:t>
            </a:r>
            <a:r>
              <a:rPr lang="zh-CN" altLang="en-US"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填入对应</a:t>
            </a:r>
            <a:r>
              <a:rPr lang="en-US" altLang="zh-CN" sz="2400" dirty="0" err="1">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IP</a:t>
            </a:r>
            <a:r>
              <a:rPr sz="2400" dirty="0" err="1">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即可</a:t>
            </a:r>
            <a:r>
              <a:rPr lang="zh-CN" altLang="en-US"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，端口默认为</a:t>
            </a:r>
            <a:r>
              <a:rPr lang="en-US" altLang="zh-CN"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9100</a:t>
            </a:r>
            <a:r>
              <a:rPr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a:t>
            </a:r>
            <a:endParaRPr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indent="0" algn="just">
              <a:buFont typeface="Wingdings" panose="05000000000000000000" charset="0"/>
              <a:buNone/>
            </a:pPr>
            <a:endParaRPr lang="zh-CN" altLang="en-US" sz="14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algn="just">
              <a:buFont typeface="Arial" panose="020B0604020202020204" pitchFamily="34" charset="0"/>
              <a:buNone/>
            </a:pPr>
            <a:endParaRPr lang="zh-CN" altLang="en-US" sz="12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algn="just">
              <a:buFont typeface="Arial" panose="020B0604020202020204" pitchFamily="34" charset="0"/>
              <a:buNone/>
            </a:pPr>
            <a:endParaRPr lang="zh-CN" altLang="en-US" sz="12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pic>
        <p:nvPicPr>
          <p:cNvPr id="10" name="图片 9"/>
          <p:cNvPicPr>
            <a:picLocks noChangeAspect="1"/>
          </p:cNvPicPr>
          <p:nvPr/>
        </p:nvPicPr>
        <p:blipFill>
          <a:blip r:embed="rId2"/>
          <a:stretch>
            <a:fillRect/>
          </a:stretch>
        </p:blipFill>
        <p:spPr>
          <a:xfrm>
            <a:off x="5771421" y="1579418"/>
            <a:ext cx="5343936" cy="3699163"/>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副标题 2"/>
          <p:cNvSpPr>
            <a:spLocks noGrp="1"/>
          </p:cNvSpPr>
          <p:nvPr/>
        </p:nvSpPr>
        <p:spPr>
          <a:xfrm>
            <a:off x="10326370" y="6165850"/>
            <a:ext cx="1577975" cy="2819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rPr>
              <a:t> </a:t>
            </a:r>
            <a:endPar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6" name="矩形 16"/>
          <p:cNvSpPr/>
          <p:nvPr/>
        </p:nvSpPr>
        <p:spPr>
          <a:xfrm>
            <a:off x="866775" y="173990"/>
            <a:ext cx="8763608" cy="830997"/>
          </a:xfrm>
          <a:prstGeom prst="rect">
            <a:avLst/>
          </a:prstGeom>
          <a:noFill/>
          <a:ln w="9525">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srgbClr val="00B0F0"/>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连接打印机</a:t>
            </a:r>
            <a:r>
              <a:rPr kumimoji="0" lang="en-US" altLang="zh-CN" sz="4800" b="1" i="0" u="none" strike="noStrike" kern="1200" cap="none" spc="0" normalizeH="0" baseline="0" noProof="0" dirty="0">
                <a:ln>
                  <a:noFill/>
                </a:ln>
                <a:solidFill>
                  <a:srgbClr val="00B0F0"/>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a:t>
            </a:r>
            <a:r>
              <a:rPr kumimoji="0" lang="zh-CN" altLang="en-US" sz="4800" b="1" i="0" u="none" strike="noStrike" kern="1200" cap="none" spc="0" normalizeH="0" baseline="0" noProof="0" dirty="0">
                <a:ln>
                  <a:noFill/>
                </a:ln>
                <a:solidFill>
                  <a:srgbClr val="00B0F0"/>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打印设置</a:t>
            </a:r>
            <a:endParaRPr kumimoji="0" lang="zh-CN" altLang="en-US" sz="4800" b="1" i="0" u="none" strike="noStrike" kern="1200" cap="none" spc="0" normalizeH="0" baseline="0" noProof="0" dirty="0">
              <a:ln>
                <a:noFill/>
              </a:ln>
              <a:solidFill>
                <a:srgbClr val="00B0F0"/>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endParaRPr>
          </a:p>
        </p:txBody>
      </p:sp>
      <p:sp>
        <p:nvSpPr>
          <p:cNvPr id="9" name="矩形 7"/>
          <p:cNvSpPr/>
          <p:nvPr/>
        </p:nvSpPr>
        <p:spPr>
          <a:xfrm>
            <a:off x="651510" y="2228670"/>
            <a:ext cx="4023230" cy="677108"/>
          </a:xfrm>
          <a:prstGeom prst="rect">
            <a:avLst/>
          </a:prstGeom>
          <a:noFill/>
          <a:ln w="9525">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 typeface="Wingdings" panose="05000000000000000000" charset="0"/>
              <a:buNone/>
              <a:defRPr/>
            </a:pPr>
            <a:endParaRPr kumimoji="0" lang="zh-CN" altLang="en-US" sz="14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p:txBody>
      </p:sp>
      <p:pic>
        <p:nvPicPr>
          <p:cNvPr id="8" name="图片 7" descr="61296ab704c8ab6e4db285b01bd56de"/>
          <p:cNvPicPr>
            <a:picLocks noChangeAspect="1"/>
          </p:cNvPicPr>
          <p:nvPr/>
        </p:nvPicPr>
        <p:blipFill>
          <a:blip r:embed="rId2"/>
          <a:stretch>
            <a:fillRect/>
          </a:stretch>
        </p:blipFill>
        <p:spPr>
          <a:xfrm>
            <a:off x="959377" y="1538577"/>
            <a:ext cx="4410710" cy="3562985"/>
          </a:xfrm>
          <a:prstGeom prst="rect">
            <a:avLst/>
          </a:prstGeom>
        </p:spPr>
      </p:pic>
      <p:pic>
        <p:nvPicPr>
          <p:cNvPr id="11" name="图片 10" descr="f60a6f5638bf34c162efe6135b8d184"/>
          <p:cNvPicPr>
            <a:picLocks noChangeAspect="1"/>
          </p:cNvPicPr>
          <p:nvPr/>
        </p:nvPicPr>
        <p:blipFill>
          <a:blip r:embed="rId3"/>
          <a:stretch>
            <a:fillRect/>
          </a:stretch>
        </p:blipFill>
        <p:spPr>
          <a:xfrm>
            <a:off x="6718050" y="1385252"/>
            <a:ext cx="4095750" cy="408749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副标题 2"/>
          <p:cNvSpPr>
            <a:spLocks noGrp="1"/>
          </p:cNvSpPr>
          <p:nvPr/>
        </p:nvSpPr>
        <p:spPr>
          <a:xfrm>
            <a:off x="10326370" y="6165850"/>
            <a:ext cx="1577975" cy="2819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rPr>
              <a:t> </a:t>
            </a:r>
            <a:endPar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6" name="矩形 16"/>
          <p:cNvSpPr/>
          <p:nvPr/>
        </p:nvSpPr>
        <p:spPr>
          <a:xfrm>
            <a:off x="866775" y="173990"/>
            <a:ext cx="5405120" cy="830997"/>
          </a:xfrm>
          <a:prstGeom prst="rect">
            <a:avLst/>
          </a:prstGeom>
          <a:noFill/>
          <a:ln w="9525">
            <a:noFill/>
          </a:ln>
        </p:spPr>
        <p:txBody>
          <a:bodyPr wrap="square">
            <a:spAutoFit/>
          </a:bodyPr>
          <a:lstStyle/>
          <a:p>
            <a:pPr indent="0">
              <a:buFont typeface="Wingdings" panose="05000000000000000000" pitchFamily="2" charset="2"/>
              <a:buNone/>
            </a:pPr>
            <a:r>
              <a:rPr lang="zh-CN" altLang="en-US" sz="4800" b="1"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产品特点</a:t>
            </a:r>
            <a:endParaRPr lang="zh-CN" altLang="en-US" sz="4800" b="1"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2" name="箭头: V 形 1"/>
          <p:cNvSpPr/>
          <p:nvPr/>
        </p:nvSpPr>
        <p:spPr>
          <a:xfrm>
            <a:off x="2188723" y="3429000"/>
            <a:ext cx="2393005" cy="78619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选择或扫描商品</a:t>
            </a:r>
            <a:endParaRPr lang="zh-CN" altLang="en-US" dirty="0">
              <a:solidFill>
                <a:schemeClr val="tx1"/>
              </a:solidFill>
            </a:endParaRPr>
          </a:p>
        </p:txBody>
      </p:sp>
      <p:sp>
        <p:nvSpPr>
          <p:cNvPr id="8" name="箭头: V 形 7"/>
          <p:cNvSpPr/>
          <p:nvPr/>
        </p:nvSpPr>
        <p:spPr>
          <a:xfrm>
            <a:off x="4775476" y="3450161"/>
            <a:ext cx="2393004" cy="78619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确认收款订单</a:t>
            </a:r>
            <a:endParaRPr lang="zh-CN" altLang="en-US" dirty="0">
              <a:solidFill>
                <a:schemeClr val="tx1"/>
              </a:solidFill>
            </a:endParaRPr>
          </a:p>
        </p:txBody>
      </p:sp>
      <p:sp>
        <p:nvSpPr>
          <p:cNvPr id="9" name="箭头: V 形 8"/>
          <p:cNvSpPr/>
          <p:nvPr/>
        </p:nvSpPr>
        <p:spPr>
          <a:xfrm>
            <a:off x="7467600" y="3450162"/>
            <a:ext cx="2250331" cy="78619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扫码完成收款</a:t>
            </a:r>
            <a:endParaRPr lang="zh-CN" altLang="en-US" dirty="0">
              <a:solidFill>
                <a:schemeClr val="tx1"/>
              </a:solidFill>
            </a:endParaRPr>
          </a:p>
        </p:txBody>
      </p:sp>
      <p:sp>
        <p:nvSpPr>
          <p:cNvPr id="10" name="文本框 9"/>
          <p:cNvSpPr txBox="1"/>
          <p:nvPr/>
        </p:nvSpPr>
        <p:spPr>
          <a:xfrm>
            <a:off x="3678319" y="2213442"/>
            <a:ext cx="4057150" cy="461665"/>
          </a:xfrm>
          <a:prstGeom prst="rect">
            <a:avLst/>
          </a:prstGeom>
          <a:noFill/>
        </p:spPr>
        <p:txBody>
          <a:bodyPr wrap="square" rtlCol="0">
            <a:spAutoFit/>
          </a:bodyPr>
          <a:lstStyle/>
          <a:p>
            <a:pPr algn="ctr"/>
            <a:r>
              <a:rPr lang="zh-CN" altLang="en-US" sz="2400" b="1" dirty="0">
                <a:solidFill>
                  <a:srgbClr val="00B0F0"/>
                </a:solidFill>
              </a:rPr>
              <a:t>让店铺像全家一样收款</a:t>
            </a:r>
            <a:endParaRPr lang="zh-CN" altLang="en-US" sz="2400" b="1" dirty="0">
              <a:solidFill>
                <a:srgbClr val="00B0F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副标题 2"/>
          <p:cNvSpPr>
            <a:spLocks noGrp="1"/>
          </p:cNvSpPr>
          <p:nvPr/>
        </p:nvSpPr>
        <p:spPr>
          <a:xfrm>
            <a:off x="10326370" y="6165850"/>
            <a:ext cx="1577975" cy="2819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rPr>
              <a:t> </a:t>
            </a:r>
            <a:endPar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6" name="矩形 16"/>
          <p:cNvSpPr/>
          <p:nvPr/>
        </p:nvSpPr>
        <p:spPr>
          <a:xfrm>
            <a:off x="866775" y="173990"/>
            <a:ext cx="8763608" cy="830997"/>
          </a:xfrm>
          <a:prstGeom prst="rect">
            <a:avLst/>
          </a:prstGeom>
          <a:noFill/>
          <a:ln w="9525">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srgbClr val="00B0F0"/>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连接收银机</a:t>
            </a:r>
            <a:r>
              <a:rPr kumimoji="0" lang="en-US" altLang="zh-CN" sz="4800" b="1" i="0" u="none" strike="noStrike" kern="1200" cap="none" spc="0" normalizeH="0" baseline="0" noProof="0" dirty="0">
                <a:ln>
                  <a:noFill/>
                </a:ln>
                <a:solidFill>
                  <a:srgbClr val="00B0F0"/>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a:t>
            </a:r>
            <a:r>
              <a:rPr kumimoji="0" lang="zh-CN" altLang="en-US" sz="4800" b="1" i="0" u="none" strike="noStrike" kern="1200" cap="none" spc="0" normalizeH="0" baseline="0" noProof="0" dirty="0">
                <a:ln>
                  <a:noFill/>
                </a:ln>
                <a:solidFill>
                  <a:srgbClr val="00B0F0"/>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连接客显</a:t>
            </a:r>
            <a:endParaRPr kumimoji="0" lang="zh-CN" altLang="en-US" sz="4800" b="1" i="0" u="none" strike="noStrike" kern="1200" cap="none" spc="0" normalizeH="0" baseline="0" noProof="0" dirty="0">
              <a:ln>
                <a:noFill/>
              </a:ln>
              <a:solidFill>
                <a:srgbClr val="00B0F0"/>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endParaRPr>
          </a:p>
        </p:txBody>
      </p:sp>
      <p:sp>
        <p:nvSpPr>
          <p:cNvPr id="9" name="矩形 7"/>
          <p:cNvSpPr/>
          <p:nvPr/>
        </p:nvSpPr>
        <p:spPr>
          <a:xfrm>
            <a:off x="651510" y="2228670"/>
            <a:ext cx="4023230" cy="677108"/>
          </a:xfrm>
          <a:prstGeom prst="rect">
            <a:avLst/>
          </a:prstGeom>
          <a:noFill/>
          <a:ln w="9525">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 typeface="Wingdings" panose="05000000000000000000" charset="0"/>
              <a:buNone/>
              <a:defRPr/>
            </a:pPr>
            <a:endParaRPr kumimoji="0" lang="zh-CN" altLang="en-US" sz="14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p:txBody>
      </p:sp>
      <p:sp>
        <p:nvSpPr>
          <p:cNvPr id="10" name="矩形 7"/>
          <p:cNvSpPr/>
          <p:nvPr/>
        </p:nvSpPr>
        <p:spPr>
          <a:xfrm>
            <a:off x="749030" y="1004987"/>
            <a:ext cx="10505871" cy="5109091"/>
          </a:xfrm>
          <a:prstGeom prst="rect">
            <a:avLst/>
          </a:prstGeom>
          <a:noFill/>
          <a:ln w="9525">
            <a:noFill/>
          </a:ln>
        </p:spPr>
        <p:txBody>
          <a:bodyPr wrap="square">
            <a:spAutoFit/>
          </a:bodyPr>
          <a:lstStyle/>
          <a:p>
            <a:pPr marL="285750" indent="-285750" algn="just">
              <a:buFont typeface="Wingdings" panose="05000000000000000000" charset="0"/>
              <a:buChar char=""/>
            </a:pPr>
            <a:r>
              <a:rPr lang="en-US" altLang="zh-CN"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Q</a:t>
            </a:r>
            <a:r>
              <a:rPr lang="zh-CN" altLang="en-US"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码精灵中，我们一共有</a:t>
            </a:r>
            <a:r>
              <a:rPr lang="en-US" altLang="zh-CN"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4</a:t>
            </a:r>
            <a:r>
              <a:rPr lang="zh-CN" altLang="en-US"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个方式来跟收银机服务进行对接。</a:t>
            </a:r>
            <a:endParaRPr lang="zh-CN" altLang="en-US"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marL="285750" indent="-285750" algn="just">
              <a:buFont typeface="Wingdings" panose="05000000000000000000" charset="0"/>
              <a:buChar char=""/>
            </a:pPr>
            <a:r>
              <a:rPr lang="zh-CN" altLang="en-US"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虚拟串口： 需要安装虚拟串口的服务来和收银机实现对接，适用于已经安装了客显服务的收银机，或部分未安装客显服务的收银机。安装稍显复杂，需要对收银软件进行设置。</a:t>
            </a:r>
            <a:endParaRPr lang="zh-CN" altLang="en-US"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marL="285750" indent="-285750" algn="just">
              <a:buFont typeface="Wingdings" panose="05000000000000000000" charset="0"/>
              <a:buChar char=""/>
            </a:pPr>
            <a:r>
              <a:rPr lang="zh-CN" altLang="en-US"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串口监听： 监听有客显的收银机的串口，适用于已经安装了客显服务的收银机。</a:t>
            </a:r>
            <a:endParaRPr lang="zh-CN" altLang="en-US"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marL="285750" indent="-285750" algn="just">
              <a:buFont typeface="Wingdings" panose="05000000000000000000" charset="0"/>
              <a:buChar char=""/>
            </a:pPr>
            <a:r>
              <a:rPr lang="zh-CN" altLang="en-US"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窗口读取： 读取视窗上的软件收款金额。适用于使用windows框架写的收银软件程序。</a:t>
            </a:r>
            <a:endParaRPr lang="en-US" altLang="zh-CN"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marL="285750" indent="-285750" algn="just">
              <a:buFont typeface="Wingdings" panose="05000000000000000000" charset="0"/>
              <a:buChar char=""/>
            </a:pPr>
            <a:r>
              <a:rPr lang="en-US" altLang="zh-CN"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OCR</a:t>
            </a:r>
            <a:r>
              <a:rPr lang="zh-CN" altLang="en-US"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获取：读取某一块区域的收款金额，适用于收银弹窗显示区域固定的收银软件</a:t>
            </a:r>
            <a:endParaRPr lang="zh-CN" altLang="en-US"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marL="285750" indent="-285750" algn="just">
              <a:buFont typeface="Wingdings" panose="05000000000000000000" charset="0"/>
              <a:buChar char=""/>
            </a:pPr>
            <a:endParaRPr lang="zh-CN" altLang="en-US"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marL="285750" indent="-285750" algn="just">
              <a:buFont typeface="Wingdings" panose="05000000000000000000" charset="0"/>
              <a:buChar char=""/>
            </a:pPr>
            <a:r>
              <a:rPr lang="zh-CN" altLang="en-US"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安装难易度排序：</a:t>
            </a:r>
            <a:r>
              <a:rPr lang="en-US" altLang="zh-CN"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 OCR</a:t>
            </a:r>
            <a:r>
              <a:rPr lang="zh-CN" altLang="en-US"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获取&lt;窗口读取 &lt; 串口监听 &lt; 虚拟串口</a:t>
            </a:r>
            <a:endParaRPr lang="zh-CN" altLang="en-US"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indent="0" algn="just">
              <a:buFont typeface="Wingdings" panose="05000000000000000000" charset="0"/>
              <a:buNone/>
            </a:pPr>
            <a:endParaRPr lang="zh-CN" altLang="en-US" sz="14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algn="just">
              <a:buFont typeface="Arial" panose="020B0604020202020204" pitchFamily="34" charset="0"/>
              <a:buNone/>
            </a:pPr>
            <a:endParaRPr lang="zh-CN" altLang="en-US" sz="12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algn="just">
              <a:buFont typeface="Arial" panose="020B0604020202020204" pitchFamily="34" charset="0"/>
              <a:buNone/>
            </a:pPr>
            <a:endParaRPr lang="zh-CN" altLang="en-US" sz="12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副标题 2"/>
          <p:cNvSpPr>
            <a:spLocks noGrp="1"/>
          </p:cNvSpPr>
          <p:nvPr/>
        </p:nvSpPr>
        <p:spPr>
          <a:xfrm>
            <a:off x="10326370" y="6165850"/>
            <a:ext cx="1577975" cy="2819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rPr>
              <a:t> </a:t>
            </a:r>
            <a:endPar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6" name="矩形 16"/>
          <p:cNvSpPr/>
          <p:nvPr/>
        </p:nvSpPr>
        <p:spPr>
          <a:xfrm>
            <a:off x="866775" y="173990"/>
            <a:ext cx="8763608" cy="830997"/>
          </a:xfrm>
          <a:prstGeom prst="rect">
            <a:avLst/>
          </a:prstGeom>
          <a:noFill/>
          <a:ln w="9525">
            <a:noFill/>
          </a:ln>
        </p:spPr>
        <p:txBody>
          <a:bodyPr wrap="square">
            <a:spAutoFit/>
          </a:bodyPr>
          <a:lstStyle/>
          <a:p>
            <a:r>
              <a:rPr lang="zh-CN" altLang="en-US" sz="4800" b="1" dirty="0">
                <a:solidFill>
                  <a:srgbClr val="00B0F0"/>
                </a:solidFill>
                <a:effectLst>
                  <a:outerShdw blurRad="38100" dist="19050" dir="2700000" algn="tl" rotWithShape="0">
                    <a:prstClr val="black">
                      <a:alpha val="40000"/>
                    </a:prstClr>
                  </a:outerShdw>
                </a:effectLst>
                <a:latin typeface="微软雅黑" panose="020B0503020204020204" pitchFamily="34" charset="-122"/>
                <a:ea typeface="微软雅黑" panose="020B0503020204020204" pitchFamily="34" charset="-122"/>
              </a:rPr>
              <a:t>连接客显</a:t>
            </a:r>
            <a:r>
              <a:rPr kumimoji="0" lang="en-US" altLang="zh-CN" sz="4800" b="1" i="0" u="none" strike="noStrike" kern="1200" cap="none" spc="0" normalizeH="0" baseline="0" noProof="0" dirty="0">
                <a:ln>
                  <a:noFill/>
                </a:ln>
                <a:solidFill>
                  <a:srgbClr val="00B0F0"/>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a:t>
            </a:r>
            <a:r>
              <a:rPr kumimoji="0" lang="zh-CN" altLang="en-US" sz="4800" b="1" i="0" u="none" strike="noStrike" kern="1200" cap="none" spc="0" normalizeH="0" baseline="0" noProof="0" dirty="0">
                <a:ln>
                  <a:noFill/>
                </a:ln>
                <a:solidFill>
                  <a:srgbClr val="00B0F0"/>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虚拟串口</a:t>
            </a:r>
            <a:endParaRPr kumimoji="0" lang="zh-CN" altLang="en-US" sz="4800" b="1" i="0" u="none" strike="noStrike" kern="1200" cap="none" spc="0" normalizeH="0" baseline="0" noProof="0" dirty="0">
              <a:ln>
                <a:noFill/>
              </a:ln>
              <a:solidFill>
                <a:srgbClr val="00B0F0"/>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endParaRPr>
          </a:p>
        </p:txBody>
      </p:sp>
      <p:sp>
        <p:nvSpPr>
          <p:cNvPr id="9" name="矩形 7"/>
          <p:cNvSpPr/>
          <p:nvPr/>
        </p:nvSpPr>
        <p:spPr>
          <a:xfrm>
            <a:off x="651510" y="2228670"/>
            <a:ext cx="4023230" cy="677108"/>
          </a:xfrm>
          <a:prstGeom prst="rect">
            <a:avLst/>
          </a:prstGeom>
          <a:noFill/>
          <a:ln w="9525">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 typeface="Wingdings" panose="05000000000000000000" charset="0"/>
              <a:buNone/>
              <a:defRPr/>
            </a:pPr>
            <a:endParaRPr kumimoji="0" lang="zh-CN" altLang="en-US" sz="14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p:txBody>
      </p:sp>
      <p:pic>
        <p:nvPicPr>
          <p:cNvPr id="7" name="图片 6"/>
          <p:cNvPicPr>
            <a:picLocks noChangeAspect="1"/>
          </p:cNvPicPr>
          <p:nvPr/>
        </p:nvPicPr>
        <p:blipFill>
          <a:blip r:embed="rId2"/>
          <a:stretch>
            <a:fillRect/>
          </a:stretch>
        </p:blipFill>
        <p:spPr>
          <a:xfrm>
            <a:off x="1906878" y="1368503"/>
            <a:ext cx="7723505" cy="2675890"/>
          </a:xfrm>
          <a:prstGeom prst="rect">
            <a:avLst/>
          </a:prstGeom>
        </p:spPr>
      </p:pic>
      <p:sp>
        <p:nvSpPr>
          <p:cNvPr id="8" name="矩形 7"/>
          <p:cNvSpPr/>
          <p:nvPr/>
        </p:nvSpPr>
        <p:spPr>
          <a:xfrm>
            <a:off x="1804035" y="4407909"/>
            <a:ext cx="8129188" cy="1415772"/>
          </a:xfrm>
          <a:prstGeom prst="rect">
            <a:avLst/>
          </a:prstGeom>
          <a:noFill/>
          <a:ln w="9525">
            <a:noFill/>
          </a:ln>
        </p:spPr>
        <p:txBody>
          <a:bodyPr wrap="square">
            <a:spAutoFit/>
          </a:bodyPr>
          <a:lstStyle/>
          <a:p>
            <a:pPr indent="0" algn="just">
              <a:buFont typeface="Wingdings" panose="05000000000000000000" charset="0"/>
              <a:buNone/>
            </a:pPr>
            <a:r>
              <a:rPr lang="en-US" altLang="zh-CN"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Q</a:t>
            </a:r>
            <a:r>
              <a:rPr lang="zh-CN" altLang="en-US"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码精灵的业务原理就是在原有的电脑和客显之间，插入一个虚拟的</a:t>
            </a:r>
            <a:r>
              <a:rPr lang="en-US" altLang="zh-CN"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COM</a:t>
            </a:r>
            <a:r>
              <a:rPr lang="zh-CN" altLang="en-US"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串口，将</a:t>
            </a:r>
            <a:r>
              <a:rPr lang="en-US" altLang="zh-CN"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Q</a:t>
            </a:r>
            <a:r>
              <a:rPr lang="zh-CN" altLang="en-US"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码精灵对接进来；</a:t>
            </a:r>
            <a:endParaRPr lang="zh-CN" altLang="en-US"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indent="0" algn="just">
              <a:buFont typeface="Wingdings" panose="05000000000000000000" charset="0"/>
              <a:buNone/>
            </a:pPr>
            <a:endParaRPr lang="zh-CN" altLang="en-US" sz="14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algn="just">
              <a:buFont typeface="Arial" panose="020B0604020202020204" pitchFamily="34" charset="0"/>
              <a:buNone/>
            </a:pPr>
            <a:endParaRPr lang="zh-CN" altLang="en-US" sz="12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algn="just">
              <a:buFont typeface="Arial" panose="020B0604020202020204" pitchFamily="34" charset="0"/>
              <a:buNone/>
            </a:pPr>
            <a:endParaRPr lang="zh-CN" altLang="en-US" sz="12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副标题 2"/>
          <p:cNvSpPr>
            <a:spLocks noGrp="1"/>
          </p:cNvSpPr>
          <p:nvPr/>
        </p:nvSpPr>
        <p:spPr>
          <a:xfrm>
            <a:off x="10326370" y="6165850"/>
            <a:ext cx="1577975" cy="2819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rPr>
              <a:t> </a:t>
            </a:r>
            <a:endPar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6" name="矩形 16"/>
          <p:cNvSpPr/>
          <p:nvPr/>
        </p:nvSpPr>
        <p:spPr>
          <a:xfrm>
            <a:off x="866775" y="173990"/>
            <a:ext cx="8763608" cy="830997"/>
          </a:xfrm>
          <a:prstGeom prst="rect">
            <a:avLst/>
          </a:prstGeom>
          <a:noFill/>
          <a:ln w="9525">
            <a:noFill/>
          </a:ln>
        </p:spPr>
        <p:txBody>
          <a:bodyPr wrap="square">
            <a:spAutoFit/>
          </a:bodyPr>
          <a:lstStyle/>
          <a:p>
            <a:r>
              <a:rPr lang="zh-CN" altLang="en-US" sz="4800" b="1" dirty="0">
                <a:solidFill>
                  <a:srgbClr val="00B0F0"/>
                </a:solidFill>
                <a:effectLst>
                  <a:outerShdw blurRad="38100" dist="19050" dir="2700000" algn="tl" rotWithShape="0">
                    <a:prstClr val="black">
                      <a:alpha val="40000"/>
                    </a:prstClr>
                  </a:outerShdw>
                </a:effectLst>
                <a:latin typeface="微软雅黑" panose="020B0503020204020204" pitchFamily="34" charset="-122"/>
                <a:ea typeface="微软雅黑" panose="020B0503020204020204" pitchFamily="34" charset="-122"/>
              </a:rPr>
              <a:t>连接客显</a:t>
            </a:r>
            <a:r>
              <a:rPr lang="en-US" altLang="zh-CN" sz="4800" b="1" dirty="0">
                <a:solidFill>
                  <a:srgbClr val="00B0F0"/>
                </a:solidFill>
                <a:effectLst>
                  <a:outerShdw blurRad="38100" dist="19050" dir="2700000" algn="tl" rotWithShape="0">
                    <a:prstClr val="black">
                      <a:alpha val="40000"/>
                    </a:prstClr>
                  </a:outerShdw>
                </a:effectLst>
                <a:latin typeface="微软雅黑" panose="020B0503020204020204" pitchFamily="34" charset="-122"/>
                <a:ea typeface="微软雅黑" panose="020B0503020204020204" pitchFamily="34" charset="-122"/>
              </a:rPr>
              <a:t>-</a:t>
            </a:r>
            <a:r>
              <a:rPr lang="zh-CN" altLang="en-US" sz="4800" b="1" dirty="0">
                <a:solidFill>
                  <a:srgbClr val="00B0F0"/>
                </a:solidFill>
                <a:effectLst>
                  <a:outerShdw blurRad="38100" dist="19050" dir="2700000" algn="tl" rotWithShape="0">
                    <a:prstClr val="black">
                      <a:alpha val="40000"/>
                    </a:prstClr>
                  </a:outerShdw>
                </a:effectLst>
                <a:latin typeface="微软雅黑" panose="020B0503020204020204" pitchFamily="34" charset="-122"/>
                <a:ea typeface="微软雅黑" panose="020B0503020204020204" pitchFamily="34" charset="-122"/>
              </a:rPr>
              <a:t>虚拟串口</a:t>
            </a:r>
            <a:endParaRPr lang="zh-CN" altLang="en-US" sz="4800" b="1" dirty="0">
              <a:solidFill>
                <a:srgbClr val="00B0F0"/>
              </a:solidFill>
              <a:effectLst>
                <a:outerShdw blurRad="38100" dist="1905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9" name="矩形 7"/>
          <p:cNvSpPr/>
          <p:nvPr/>
        </p:nvSpPr>
        <p:spPr>
          <a:xfrm>
            <a:off x="651510" y="2228670"/>
            <a:ext cx="4023230" cy="677108"/>
          </a:xfrm>
          <a:prstGeom prst="rect">
            <a:avLst/>
          </a:prstGeom>
          <a:noFill/>
          <a:ln w="9525">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 typeface="Wingdings" panose="05000000000000000000" charset="0"/>
              <a:buNone/>
              <a:defRPr/>
            </a:pPr>
            <a:endParaRPr kumimoji="0" lang="zh-CN" altLang="en-US" sz="14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p:txBody>
      </p:sp>
      <p:pic>
        <p:nvPicPr>
          <p:cNvPr id="7" name="图片 6" descr="19df4c37650af7e84e5a47f210feb7b"/>
          <p:cNvPicPr>
            <a:picLocks noChangeAspect="1"/>
          </p:cNvPicPr>
          <p:nvPr/>
        </p:nvPicPr>
        <p:blipFill>
          <a:blip r:embed="rId2"/>
          <a:stretch>
            <a:fillRect/>
          </a:stretch>
        </p:blipFill>
        <p:spPr>
          <a:xfrm>
            <a:off x="2149574" y="1319131"/>
            <a:ext cx="6840220" cy="2496185"/>
          </a:xfrm>
          <a:prstGeom prst="rect">
            <a:avLst/>
          </a:prstGeom>
        </p:spPr>
      </p:pic>
      <p:sp>
        <p:nvSpPr>
          <p:cNvPr id="8" name="矩形 7"/>
          <p:cNvSpPr/>
          <p:nvPr/>
        </p:nvSpPr>
        <p:spPr>
          <a:xfrm>
            <a:off x="1108953" y="4370469"/>
            <a:ext cx="9299643" cy="1415772"/>
          </a:xfrm>
          <a:prstGeom prst="rect">
            <a:avLst/>
          </a:prstGeom>
          <a:noFill/>
          <a:ln w="9525">
            <a:noFill/>
          </a:ln>
        </p:spPr>
        <p:txBody>
          <a:bodyPr wrap="square">
            <a:spAutoFit/>
          </a:bodyPr>
          <a:lstStyle/>
          <a:p>
            <a:pPr indent="0" algn="just">
              <a:buFont typeface="Wingdings" panose="05000000000000000000" charset="0"/>
              <a:buNone/>
            </a:pPr>
            <a:r>
              <a:rPr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安装虚拟串口软件，“辅助工具_虚拟串口”；</a:t>
            </a:r>
            <a:r>
              <a:rPr sz="2400" dirty="0" err="1">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安装后打开程序，用VSPD软件虚拟出一对虚拟串口，比如</a:t>
            </a:r>
            <a:r>
              <a:rPr lang="zh-CN" altLang="en-US"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上</a:t>
            </a:r>
            <a:r>
              <a:rPr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图虚拟出COM3和COM4。</a:t>
            </a:r>
            <a:endParaRPr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indent="0" algn="just">
              <a:buFont typeface="Wingdings" panose="05000000000000000000" charset="0"/>
              <a:buNone/>
            </a:pPr>
            <a:endParaRPr lang="zh-CN" altLang="en-US" sz="14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algn="just">
              <a:buFont typeface="Arial" panose="020B0604020202020204" pitchFamily="34" charset="0"/>
              <a:buNone/>
            </a:pPr>
            <a:endParaRPr lang="zh-CN" altLang="en-US" sz="12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algn="just">
              <a:buFont typeface="Arial" panose="020B0604020202020204" pitchFamily="34" charset="0"/>
              <a:buNone/>
            </a:pPr>
            <a:endParaRPr lang="zh-CN" altLang="en-US" sz="12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副标题 2"/>
          <p:cNvSpPr>
            <a:spLocks noGrp="1"/>
          </p:cNvSpPr>
          <p:nvPr/>
        </p:nvSpPr>
        <p:spPr>
          <a:xfrm>
            <a:off x="10326370" y="6165850"/>
            <a:ext cx="1577975" cy="2819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rPr>
              <a:t> </a:t>
            </a:r>
            <a:endPar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6" name="矩形 16"/>
          <p:cNvSpPr/>
          <p:nvPr/>
        </p:nvSpPr>
        <p:spPr>
          <a:xfrm>
            <a:off x="866775" y="173990"/>
            <a:ext cx="8763608" cy="830997"/>
          </a:xfrm>
          <a:prstGeom prst="rect">
            <a:avLst/>
          </a:prstGeom>
          <a:noFill/>
          <a:ln w="9525">
            <a:noFill/>
          </a:ln>
        </p:spPr>
        <p:txBody>
          <a:bodyPr wrap="square">
            <a:spAutoFit/>
          </a:bodyPr>
          <a:lstStyle/>
          <a:p>
            <a:r>
              <a:rPr lang="zh-CN" altLang="en-US" sz="4800" b="1" dirty="0">
                <a:solidFill>
                  <a:srgbClr val="00B0F0"/>
                </a:solidFill>
                <a:effectLst>
                  <a:outerShdw blurRad="38100" dist="19050" dir="2700000" algn="tl" rotWithShape="0">
                    <a:prstClr val="black">
                      <a:alpha val="40000"/>
                    </a:prstClr>
                  </a:outerShdw>
                </a:effectLst>
                <a:latin typeface="微软雅黑" panose="020B0503020204020204" pitchFamily="34" charset="-122"/>
                <a:ea typeface="微软雅黑" panose="020B0503020204020204" pitchFamily="34" charset="-122"/>
              </a:rPr>
              <a:t>连接客显</a:t>
            </a:r>
            <a:r>
              <a:rPr lang="en-US" altLang="zh-CN" sz="4800" b="1" dirty="0">
                <a:solidFill>
                  <a:srgbClr val="00B0F0"/>
                </a:solidFill>
                <a:effectLst>
                  <a:outerShdw blurRad="38100" dist="19050" dir="2700000" algn="tl" rotWithShape="0">
                    <a:prstClr val="black">
                      <a:alpha val="40000"/>
                    </a:prstClr>
                  </a:outerShdw>
                </a:effectLst>
                <a:latin typeface="微软雅黑" panose="020B0503020204020204" pitchFamily="34" charset="-122"/>
                <a:ea typeface="微软雅黑" panose="020B0503020204020204" pitchFamily="34" charset="-122"/>
              </a:rPr>
              <a:t>-</a:t>
            </a:r>
            <a:r>
              <a:rPr lang="zh-CN" altLang="en-US" sz="4800" b="1" dirty="0">
                <a:solidFill>
                  <a:srgbClr val="00B0F0"/>
                </a:solidFill>
                <a:effectLst>
                  <a:outerShdw blurRad="38100" dist="19050" dir="2700000" algn="tl" rotWithShape="0">
                    <a:prstClr val="black">
                      <a:alpha val="40000"/>
                    </a:prstClr>
                  </a:outerShdw>
                </a:effectLst>
                <a:latin typeface="微软雅黑" panose="020B0503020204020204" pitchFamily="34" charset="-122"/>
                <a:ea typeface="微软雅黑" panose="020B0503020204020204" pitchFamily="34" charset="-122"/>
              </a:rPr>
              <a:t>虚拟串口</a:t>
            </a:r>
            <a:endParaRPr lang="zh-CN" altLang="en-US" sz="4800" b="1" dirty="0">
              <a:solidFill>
                <a:srgbClr val="00B0F0"/>
              </a:solidFill>
              <a:effectLst>
                <a:outerShdw blurRad="38100" dist="1905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9" name="矩形 7"/>
          <p:cNvSpPr/>
          <p:nvPr/>
        </p:nvSpPr>
        <p:spPr>
          <a:xfrm>
            <a:off x="651510" y="2228670"/>
            <a:ext cx="4023230" cy="677108"/>
          </a:xfrm>
          <a:prstGeom prst="rect">
            <a:avLst/>
          </a:prstGeom>
          <a:noFill/>
          <a:ln w="9525">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 typeface="Wingdings" panose="05000000000000000000" charset="0"/>
              <a:buNone/>
              <a:defRPr/>
            </a:pPr>
            <a:endParaRPr kumimoji="0" lang="zh-CN" altLang="en-US" sz="14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p:txBody>
      </p:sp>
      <p:sp>
        <p:nvSpPr>
          <p:cNvPr id="7" name="矩形 7"/>
          <p:cNvSpPr/>
          <p:nvPr/>
        </p:nvSpPr>
        <p:spPr>
          <a:xfrm>
            <a:off x="589138" y="987457"/>
            <a:ext cx="10467056" cy="1200329"/>
          </a:xfrm>
          <a:prstGeom prst="rect">
            <a:avLst/>
          </a:prstGeom>
          <a:noFill/>
          <a:ln w="9525">
            <a:noFill/>
          </a:ln>
        </p:spPr>
        <p:txBody>
          <a:bodyPr wrap="square">
            <a:spAutoFit/>
          </a:bodyPr>
          <a:lstStyle/>
          <a:p>
            <a:pPr marL="285750" indent="-285750" algn="just">
              <a:buFont typeface="Wingdings" panose="05000000000000000000" charset="0"/>
              <a:buChar char=""/>
            </a:pPr>
            <a:r>
              <a:rPr lang="zh-CN" altLang="en-US"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将收银软件的客显配置指向刚刚生成的虚拟串口中间的一个，如下图配置COM4；需要注意的是，不同的收银软件设置客显指向的地方不同，这个设置一般在收银机前台软件设置。</a:t>
            </a:r>
            <a:endParaRPr lang="zh-CN" altLang="en-US"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sp>
        <p:nvSpPr>
          <p:cNvPr id="8" name="文本框 7"/>
          <p:cNvSpPr txBox="1"/>
          <p:nvPr/>
        </p:nvSpPr>
        <p:spPr>
          <a:xfrm>
            <a:off x="866775" y="2512687"/>
            <a:ext cx="4580714" cy="3416320"/>
          </a:xfrm>
          <a:prstGeom prst="rect">
            <a:avLst/>
          </a:prstGeom>
          <a:noFill/>
          <a:ln w="9525">
            <a:noFill/>
          </a:ln>
        </p:spPr>
        <p:txBody>
          <a:bodyPr wrap="square">
            <a:spAutoFit/>
          </a:bodyPr>
          <a:lstStyle/>
          <a:p>
            <a:pPr indent="0"/>
            <a:r>
              <a:rPr lang="zh-CN" altLang="en-US" sz="2400" b="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客显需要配置的内容：</a:t>
            </a:r>
            <a:endParaRPr lang="zh-CN" altLang="en-US" sz="2400" b="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pPr indent="0"/>
            <a:r>
              <a:rPr lang="zh-CN" altLang="en-US" sz="2400" b="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 </a:t>
            </a:r>
            <a:endParaRPr lang="zh-CN" altLang="en-US" sz="2400" b="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pPr indent="0"/>
            <a:r>
              <a:rPr lang="zh-CN" altLang="en-US" sz="2400" b="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客显类型：DIY-POS-LED8</a:t>
            </a:r>
            <a:endParaRPr lang="zh-CN" altLang="en-US" sz="2400" b="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pPr indent="0"/>
            <a:r>
              <a:rPr lang="zh-CN" altLang="en-US" sz="2400" b="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单行串口数字型</a:t>
            </a:r>
            <a:endParaRPr lang="zh-CN" altLang="en-US" sz="2400" b="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pPr indent="0"/>
            <a:r>
              <a:rPr lang="zh-CN" altLang="en-US" sz="2400" b="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 </a:t>
            </a:r>
            <a:endParaRPr lang="zh-CN" altLang="en-US" sz="2400" b="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pPr indent="0"/>
            <a:r>
              <a:rPr lang="zh-CN" altLang="en-US" sz="2400" b="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客显地址：配制成新增的虚拟串口之一；</a:t>
            </a:r>
            <a:endParaRPr lang="zh-CN" altLang="en-US" sz="2400" b="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pPr indent="0"/>
            <a:r>
              <a:rPr lang="zh-CN" altLang="en-US" sz="2400" b="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 </a:t>
            </a:r>
            <a:endParaRPr lang="zh-CN" altLang="en-US" sz="2400" b="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pPr indent="0"/>
            <a:r>
              <a:rPr lang="zh-CN" altLang="en-US" sz="2400" b="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波特率：2400</a:t>
            </a:r>
            <a:endParaRPr lang="zh-CN" altLang="en-US"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2"/>
          <a:stretch>
            <a:fillRect/>
          </a:stretch>
        </p:blipFill>
        <p:spPr>
          <a:xfrm>
            <a:off x="5994657" y="2228670"/>
            <a:ext cx="5227955" cy="3306368"/>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副标题 2"/>
          <p:cNvSpPr>
            <a:spLocks noGrp="1"/>
          </p:cNvSpPr>
          <p:nvPr/>
        </p:nvSpPr>
        <p:spPr>
          <a:xfrm>
            <a:off x="10326370" y="6165850"/>
            <a:ext cx="1577975" cy="2819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rPr>
              <a:t> </a:t>
            </a:r>
            <a:endPar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6" name="矩形 16"/>
          <p:cNvSpPr/>
          <p:nvPr/>
        </p:nvSpPr>
        <p:spPr>
          <a:xfrm>
            <a:off x="866775" y="173990"/>
            <a:ext cx="8763608" cy="830997"/>
          </a:xfrm>
          <a:prstGeom prst="rect">
            <a:avLst/>
          </a:prstGeom>
          <a:noFill/>
          <a:ln w="9525">
            <a:noFill/>
          </a:ln>
        </p:spPr>
        <p:txBody>
          <a:bodyPr wrap="square">
            <a:spAutoFit/>
          </a:bodyPr>
          <a:lstStyle/>
          <a:p>
            <a:r>
              <a:rPr lang="zh-CN" altLang="en-US" sz="4800" b="1" dirty="0">
                <a:solidFill>
                  <a:srgbClr val="00B0F0"/>
                </a:solidFill>
                <a:effectLst>
                  <a:outerShdw blurRad="38100" dist="19050" dir="2700000" algn="tl" rotWithShape="0">
                    <a:prstClr val="black">
                      <a:alpha val="40000"/>
                    </a:prstClr>
                  </a:outerShdw>
                </a:effectLst>
                <a:latin typeface="微软雅黑" panose="020B0503020204020204" pitchFamily="34" charset="-122"/>
                <a:ea typeface="微软雅黑" panose="020B0503020204020204" pitchFamily="34" charset="-122"/>
              </a:rPr>
              <a:t>连接客显</a:t>
            </a:r>
            <a:r>
              <a:rPr lang="en-US" altLang="zh-CN" sz="4800" b="1" dirty="0">
                <a:solidFill>
                  <a:srgbClr val="00B0F0"/>
                </a:solidFill>
                <a:effectLst>
                  <a:outerShdw blurRad="38100" dist="19050" dir="2700000" algn="tl" rotWithShape="0">
                    <a:prstClr val="black">
                      <a:alpha val="40000"/>
                    </a:prstClr>
                  </a:outerShdw>
                </a:effectLst>
                <a:latin typeface="微软雅黑" panose="020B0503020204020204" pitchFamily="34" charset="-122"/>
                <a:ea typeface="微软雅黑" panose="020B0503020204020204" pitchFamily="34" charset="-122"/>
              </a:rPr>
              <a:t>-</a:t>
            </a:r>
            <a:r>
              <a:rPr lang="zh-CN" altLang="en-US" sz="4800" b="1" dirty="0">
                <a:solidFill>
                  <a:srgbClr val="00B0F0"/>
                </a:solidFill>
                <a:effectLst>
                  <a:outerShdw blurRad="38100" dist="19050" dir="2700000" algn="tl" rotWithShape="0">
                    <a:prstClr val="black">
                      <a:alpha val="40000"/>
                    </a:prstClr>
                  </a:outerShdw>
                </a:effectLst>
                <a:latin typeface="微软雅黑" panose="020B0503020204020204" pitchFamily="34" charset="-122"/>
                <a:ea typeface="微软雅黑" panose="020B0503020204020204" pitchFamily="34" charset="-122"/>
              </a:rPr>
              <a:t>虚拟串口</a:t>
            </a:r>
            <a:endParaRPr lang="zh-CN" altLang="en-US" sz="4800" b="1" dirty="0">
              <a:solidFill>
                <a:srgbClr val="00B0F0"/>
              </a:solidFill>
              <a:effectLst>
                <a:outerShdw blurRad="38100" dist="1905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9" name="矩形 7"/>
          <p:cNvSpPr/>
          <p:nvPr/>
        </p:nvSpPr>
        <p:spPr>
          <a:xfrm>
            <a:off x="651510" y="2228670"/>
            <a:ext cx="4023230" cy="677108"/>
          </a:xfrm>
          <a:prstGeom prst="rect">
            <a:avLst/>
          </a:prstGeom>
          <a:noFill/>
          <a:ln w="9525">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 typeface="Wingdings" panose="05000000000000000000" charset="0"/>
              <a:buNone/>
              <a:defRPr/>
            </a:pPr>
            <a:endParaRPr kumimoji="0" lang="zh-CN" altLang="en-US" sz="14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p:txBody>
      </p:sp>
      <p:pic>
        <p:nvPicPr>
          <p:cNvPr id="7" name="图片 6"/>
          <p:cNvPicPr>
            <a:picLocks noChangeAspect="1"/>
          </p:cNvPicPr>
          <p:nvPr/>
        </p:nvPicPr>
        <p:blipFill>
          <a:blip r:embed="rId2"/>
          <a:stretch>
            <a:fillRect/>
          </a:stretch>
        </p:blipFill>
        <p:spPr>
          <a:xfrm>
            <a:off x="5975785" y="1508321"/>
            <a:ext cx="5564705" cy="3841357"/>
          </a:xfrm>
          <a:prstGeom prst="rect">
            <a:avLst/>
          </a:prstGeom>
        </p:spPr>
      </p:pic>
      <p:sp>
        <p:nvSpPr>
          <p:cNvPr id="8" name="文本框 7"/>
          <p:cNvSpPr txBox="1"/>
          <p:nvPr/>
        </p:nvSpPr>
        <p:spPr>
          <a:xfrm>
            <a:off x="347176" y="1863499"/>
            <a:ext cx="4930356" cy="1015663"/>
          </a:xfrm>
          <a:prstGeom prst="rect">
            <a:avLst/>
          </a:prstGeom>
          <a:noFill/>
          <a:ln>
            <a:solidFill>
              <a:schemeClr val="bg1">
                <a:lumMod val="65000"/>
              </a:schemeClr>
            </a:solidFill>
          </a:ln>
        </p:spPr>
        <p:txBody>
          <a:bodyPr wrap="square" rtlCol="0">
            <a:spAutoFit/>
          </a:bodyPr>
          <a:lstStyle/>
          <a:p>
            <a:pPr algn="ctr"/>
            <a:r>
              <a:rPr lang="zh-CN" altLang="en-US" sz="2000" dirty="0">
                <a:solidFill>
                  <a:srgbClr val="00B0F0"/>
                </a:solidFill>
                <a:latin typeface="微软雅黑" panose="020B0503020204020204" pitchFamily="34" charset="-122"/>
                <a:ea typeface="微软雅黑" panose="020B0503020204020204" pitchFamily="34" charset="-122"/>
              </a:rPr>
              <a:t>输出指的是实际的物理客显窗口地址，将原收银软件的端口指向他，如果没有物理的客显，这里留空</a:t>
            </a:r>
            <a:endParaRPr lang="zh-CN" altLang="en-US" sz="2000" dirty="0">
              <a:solidFill>
                <a:srgbClr val="00B0F0"/>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347175" y="3168969"/>
            <a:ext cx="4930355" cy="707886"/>
          </a:xfrm>
          <a:prstGeom prst="rect">
            <a:avLst/>
          </a:prstGeom>
          <a:noFill/>
          <a:ln>
            <a:solidFill>
              <a:schemeClr val="bg1">
                <a:lumMod val="65000"/>
              </a:schemeClr>
            </a:solidFill>
          </a:ln>
        </p:spPr>
        <p:txBody>
          <a:bodyPr wrap="square" rtlCol="0">
            <a:spAutoFit/>
          </a:bodyPr>
          <a:lstStyle/>
          <a:p>
            <a:pPr algn="ctr"/>
            <a:r>
              <a:rPr lang="zh-CN" altLang="en-US" sz="2000" dirty="0">
                <a:solidFill>
                  <a:srgbClr val="00B0F0"/>
                </a:solidFill>
                <a:latin typeface="微软雅黑" panose="020B0503020204020204" pitchFamily="34" charset="-122"/>
                <a:ea typeface="微软雅黑" panose="020B0503020204020204" pitchFamily="34" charset="-122"/>
              </a:rPr>
              <a:t>输入选择刚刚生成的虚拟串口中的另一个，这里是COM</a:t>
            </a:r>
            <a:r>
              <a:rPr lang="en-US" altLang="zh-CN" sz="2000" dirty="0">
                <a:solidFill>
                  <a:srgbClr val="00B0F0"/>
                </a:solidFill>
                <a:latin typeface="微软雅黑" panose="020B0503020204020204" pitchFamily="34" charset="-122"/>
                <a:ea typeface="微软雅黑" panose="020B0503020204020204" pitchFamily="34" charset="-122"/>
              </a:rPr>
              <a:t>3</a:t>
            </a:r>
            <a:endParaRPr lang="zh-CN" altLang="en-US" sz="2000" dirty="0">
              <a:solidFill>
                <a:srgbClr val="00B0F0"/>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413337" y="4166662"/>
            <a:ext cx="4930355" cy="368300"/>
          </a:xfrm>
          <a:prstGeom prst="rect">
            <a:avLst/>
          </a:prstGeom>
          <a:noFill/>
          <a:ln>
            <a:solidFill>
              <a:schemeClr val="bg1">
                <a:lumMod val="65000"/>
              </a:schemeClr>
            </a:solidFill>
          </a:ln>
        </p:spPr>
        <p:txBody>
          <a:bodyPr wrap="square" rtlCol="0">
            <a:spAutoFit/>
          </a:bodyPr>
          <a:lstStyle/>
          <a:p>
            <a:pPr algn="ctr"/>
            <a:r>
              <a:rPr lang="zh-CN" altLang="en-US" dirty="0">
                <a:solidFill>
                  <a:srgbClr val="00B0F0"/>
                </a:solidFill>
                <a:latin typeface="微软雅黑" panose="020B0503020204020204" pitchFamily="34" charset="-122"/>
                <a:ea typeface="微软雅黑" panose="020B0503020204020204" pitchFamily="34" charset="-122"/>
              </a:rPr>
              <a:t>波特率一般为</a:t>
            </a:r>
            <a:r>
              <a:rPr lang="zh-CN" altLang="en-US" dirty="0">
                <a:solidFill>
                  <a:srgbClr val="00B0F0"/>
                </a:solidFill>
                <a:latin typeface="微软雅黑" panose="020B0503020204020204" pitchFamily="34" charset="-122"/>
                <a:ea typeface="微软雅黑" panose="020B0503020204020204" pitchFamily="34" charset="-122"/>
              </a:rPr>
              <a:t>2400</a:t>
            </a:r>
            <a:endParaRPr lang="zh-CN" altLang="en-US" dirty="0">
              <a:solidFill>
                <a:srgbClr val="00B0F0"/>
              </a:solidFill>
              <a:latin typeface="微软雅黑" panose="020B0503020204020204" pitchFamily="34" charset="-122"/>
              <a:ea typeface="微软雅黑" panose="020B0503020204020204" pitchFamily="34" charset="-122"/>
            </a:endParaRPr>
          </a:p>
        </p:txBody>
      </p:sp>
      <p:cxnSp>
        <p:nvCxnSpPr>
          <p:cNvPr id="12" name="直接箭头连接符 11"/>
          <p:cNvCxnSpPr/>
          <p:nvPr/>
        </p:nvCxnSpPr>
        <p:spPr>
          <a:xfrm flipH="1" flipV="1">
            <a:off x="5029200" y="2587558"/>
            <a:ext cx="2587557" cy="5814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flipH="1">
            <a:off x="4979074" y="3624290"/>
            <a:ext cx="277387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flipH="1">
            <a:off x="4328809" y="3876855"/>
            <a:ext cx="3394953" cy="4744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副标题 2"/>
          <p:cNvSpPr>
            <a:spLocks noGrp="1"/>
          </p:cNvSpPr>
          <p:nvPr/>
        </p:nvSpPr>
        <p:spPr>
          <a:xfrm>
            <a:off x="10326370" y="6165850"/>
            <a:ext cx="1577975" cy="2819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rPr>
              <a:t> </a:t>
            </a:r>
            <a:endPar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6" name="矩形 16"/>
          <p:cNvSpPr/>
          <p:nvPr/>
        </p:nvSpPr>
        <p:spPr>
          <a:xfrm>
            <a:off x="866775" y="173990"/>
            <a:ext cx="8763608" cy="830997"/>
          </a:xfrm>
          <a:prstGeom prst="rect">
            <a:avLst/>
          </a:prstGeom>
          <a:noFill/>
          <a:ln w="9525">
            <a:noFill/>
          </a:ln>
        </p:spPr>
        <p:txBody>
          <a:bodyPr wrap="square">
            <a:spAutoFit/>
          </a:bodyPr>
          <a:lstStyle/>
          <a:p>
            <a:r>
              <a:rPr lang="zh-CN" altLang="en-US" sz="4800" b="1" dirty="0">
                <a:solidFill>
                  <a:srgbClr val="00B0F0"/>
                </a:solidFill>
                <a:effectLst>
                  <a:outerShdw blurRad="38100" dist="19050" dir="2700000" algn="tl" rotWithShape="0">
                    <a:prstClr val="black">
                      <a:alpha val="40000"/>
                    </a:prstClr>
                  </a:outerShdw>
                </a:effectLst>
                <a:latin typeface="微软雅黑" panose="020B0503020204020204" pitchFamily="34" charset="-122"/>
                <a:ea typeface="微软雅黑" panose="020B0503020204020204" pitchFamily="34" charset="-122"/>
              </a:rPr>
              <a:t>连接收银机</a:t>
            </a:r>
            <a:r>
              <a:rPr lang="en-US" altLang="zh-CN" sz="4800" b="1" dirty="0">
                <a:solidFill>
                  <a:srgbClr val="00B0F0"/>
                </a:solidFill>
                <a:effectLst>
                  <a:outerShdw blurRad="38100" dist="19050" dir="2700000" algn="tl" rotWithShape="0">
                    <a:prstClr val="black">
                      <a:alpha val="40000"/>
                    </a:prstClr>
                  </a:outerShdw>
                </a:effectLst>
                <a:latin typeface="微软雅黑" panose="020B0503020204020204" pitchFamily="34" charset="-122"/>
                <a:ea typeface="微软雅黑" panose="020B0503020204020204" pitchFamily="34" charset="-122"/>
              </a:rPr>
              <a:t>-</a:t>
            </a:r>
            <a:r>
              <a:rPr lang="zh-CN" altLang="en-US" sz="4800" b="1" dirty="0">
                <a:solidFill>
                  <a:srgbClr val="00B0F0"/>
                </a:solidFill>
                <a:effectLst>
                  <a:outerShdw blurRad="38100" dist="19050" dir="2700000" algn="tl" rotWithShape="0">
                    <a:prstClr val="black">
                      <a:alpha val="40000"/>
                    </a:prstClr>
                  </a:outerShdw>
                </a:effectLst>
                <a:latin typeface="微软雅黑" panose="020B0503020204020204" pitchFamily="34" charset="-122"/>
                <a:ea typeface="微软雅黑" panose="020B0503020204020204" pitchFamily="34" charset="-122"/>
              </a:rPr>
              <a:t>串口截取</a:t>
            </a:r>
            <a:endParaRPr lang="zh-CN" altLang="en-US" sz="4800" b="1" dirty="0">
              <a:solidFill>
                <a:srgbClr val="00B0F0"/>
              </a:solidFill>
              <a:effectLst>
                <a:outerShdw blurRad="38100" dist="1905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9" name="矩形 7"/>
          <p:cNvSpPr/>
          <p:nvPr/>
        </p:nvSpPr>
        <p:spPr>
          <a:xfrm>
            <a:off x="651510" y="2228670"/>
            <a:ext cx="4023230" cy="677108"/>
          </a:xfrm>
          <a:prstGeom prst="rect">
            <a:avLst/>
          </a:prstGeom>
          <a:noFill/>
          <a:ln w="9525">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 typeface="Wingdings" panose="05000000000000000000" charset="0"/>
              <a:buNone/>
              <a:defRPr/>
            </a:pPr>
            <a:endParaRPr kumimoji="0" lang="zh-CN" altLang="en-US" sz="14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p:txBody>
      </p:sp>
      <p:sp>
        <p:nvSpPr>
          <p:cNvPr id="7" name="矩形 7"/>
          <p:cNvSpPr/>
          <p:nvPr/>
        </p:nvSpPr>
        <p:spPr>
          <a:xfrm>
            <a:off x="553098" y="2228670"/>
            <a:ext cx="4592833" cy="2769989"/>
          </a:xfrm>
          <a:prstGeom prst="rect">
            <a:avLst/>
          </a:prstGeom>
          <a:noFill/>
          <a:ln w="9525">
            <a:noFill/>
          </a:ln>
        </p:spPr>
        <p:txBody>
          <a:bodyPr wrap="square">
            <a:spAutoFit/>
          </a:bodyPr>
          <a:lstStyle/>
          <a:p>
            <a:pPr marL="285750" indent="-285750" algn="just">
              <a:buFont typeface="Wingdings" panose="05000000000000000000" charset="0"/>
              <a:buChar char=""/>
            </a:pPr>
            <a:r>
              <a:rPr lang="zh-CN" altLang="en-US"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选择串口截取，在输入端选择收银软件客显对应的COM口，保存即可。对应的COM口一般是COM1或者COM2，可在收银软件的设置直接查看。</a:t>
            </a:r>
            <a:endParaRPr lang="zh-CN" altLang="en-US"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indent="0" algn="just">
              <a:buFont typeface="Wingdings" panose="05000000000000000000" charset="0"/>
              <a:buNone/>
            </a:pPr>
            <a:endParaRPr lang="zh-CN" altLang="en-US"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algn="just">
              <a:buFont typeface="Arial" panose="020B0604020202020204" pitchFamily="34" charset="0"/>
              <a:buNone/>
            </a:pPr>
            <a:endParaRPr lang="zh-CN" altLang="en-US"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algn="just">
              <a:buFont typeface="Arial" panose="020B0604020202020204" pitchFamily="34" charset="0"/>
              <a:buNone/>
            </a:pPr>
            <a:endParaRPr lang="zh-CN" altLang="en-US"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pic>
        <p:nvPicPr>
          <p:cNvPr id="8" name="图片 7"/>
          <p:cNvPicPr>
            <a:picLocks noChangeAspect="1"/>
          </p:cNvPicPr>
          <p:nvPr/>
        </p:nvPicPr>
        <p:blipFill>
          <a:blip r:embed="rId2"/>
          <a:stretch>
            <a:fillRect/>
          </a:stretch>
        </p:blipFill>
        <p:spPr>
          <a:xfrm>
            <a:off x="5934258" y="1617980"/>
            <a:ext cx="5181099" cy="3555896"/>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副标题 2"/>
          <p:cNvSpPr>
            <a:spLocks noGrp="1"/>
          </p:cNvSpPr>
          <p:nvPr/>
        </p:nvSpPr>
        <p:spPr>
          <a:xfrm>
            <a:off x="10326370" y="6165850"/>
            <a:ext cx="1577975" cy="2819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rPr>
              <a:t> </a:t>
            </a:r>
            <a:endPar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6" name="矩形 16"/>
          <p:cNvSpPr/>
          <p:nvPr/>
        </p:nvSpPr>
        <p:spPr>
          <a:xfrm>
            <a:off x="866775" y="173990"/>
            <a:ext cx="8763608" cy="830997"/>
          </a:xfrm>
          <a:prstGeom prst="rect">
            <a:avLst/>
          </a:prstGeom>
          <a:noFill/>
          <a:ln w="9525">
            <a:noFill/>
          </a:ln>
        </p:spPr>
        <p:txBody>
          <a:bodyPr wrap="square">
            <a:spAutoFit/>
          </a:bodyPr>
          <a:lstStyle/>
          <a:p>
            <a:r>
              <a:rPr lang="zh-CN" altLang="en-US" sz="4800" b="1" dirty="0">
                <a:solidFill>
                  <a:srgbClr val="00B0F0"/>
                </a:solidFill>
                <a:effectLst>
                  <a:outerShdw blurRad="38100" dist="19050" dir="2700000" algn="tl" rotWithShape="0">
                    <a:prstClr val="black">
                      <a:alpha val="40000"/>
                    </a:prstClr>
                  </a:outerShdw>
                </a:effectLst>
                <a:latin typeface="微软雅黑" panose="020B0503020204020204" pitchFamily="34" charset="-122"/>
                <a:ea typeface="微软雅黑" panose="020B0503020204020204" pitchFamily="34" charset="-122"/>
              </a:rPr>
              <a:t>连接收银机</a:t>
            </a:r>
            <a:r>
              <a:rPr lang="en-US" altLang="zh-CN" sz="4800" b="1" dirty="0">
                <a:solidFill>
                  <a:srgbClr val="00B0F0"/>
                </a:solidFill>
                <a:effectLst>
                  <a:outerShdw blurRad="38100" dist="19050" dir="2700000" algn="tl" rotWithShape="0">
                    <a:prstClr val="black">
                      <a:alpha val="40000"/>
                    </a:prstClr>
                  </a:outerShdw>
                </a:effectLst>
                <a:latin typeface="微软雅黑" panose="020B0503020204020204" pitchFamily="34" charset="-122"/>
                <a:ea typeface="微软雅黑" panose="020B0503020204020204" pitchFamily="34" charset="-122"/>
              </a:rPr>
              <a:t>-</a:t>
            </a:r>
            <a:r>
              <a:rPr lang="zh-CN" altLang="en-US" sz="4800" b="1" dirty="0">
                <a:solidFill>
                  <a:srgbClr val="00B0F0"/>
                </a:solidFill>
                <a:effectLst>
                  <a:outerShdw blurRad="38100" dist="19050" dir="2700000" algn="tl" rotWithShape="0">
                    <a:prstClr val="black">
                      <a:alpha val="40000"/>
                    </a:prstClr>
                  </a:outerShdw>
                </a:effectLst>
                <a:latin typeface="微软雅黑" panose="020B0503020204020204" pitchFamily="34" charset="-122"/>
                <a:ea typeface="微软雅黑" panose="020B0503020204020204" pitchFamily="34" charset="-122"/>
              </a:rPr>
              <a:t>窗口读取</a:t>
            </a:r>
            <a:endParaRPr lang="zh-CN" altLang="en-US" sz="4800" b="1" dirty="0">
              <a:solidFill>
                <a:srgbClr val="00B0F0"/>
              </a:solidFill>
              <a:effectLst>
                <a:outerShdw blurRad="38100" dist="1905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7" name="矩形 7"/>
          <p:cNvSpPr/>
          <p:nvPr/>
        </p:nvSpPr>
        <p:spPr>
          <a:xfrm>
            <a:off x="763702" y="2567224"/>
            <a:ext cx="4207132" cy="2215991"/>
          </a:xfrm>
          <a:prstGeom prst="rect">
            <a:avLst/>
          </a:prstGeom>
          <a:noFill/>
          <a:ln w="9525">
            <a:noFill/>
          </a:ln>
        </p:spPr>
        <p:txBody>
          <a:bodyPr wrap="square">
            <a:spAutoFit/>
          </a:bodyPr>
          <a:lstStyle/>
          <a:p>
            <a:pPr indent="0" algn="just">
              <a:buFont typeface="Wingdings" panose="05000000000000000000" charset="0"/>
              <a:buNone/>
            </a:pPr>
            <a:r>
              <a:rPr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1. 窗口读取的方式，先确定收银软件中需要截取的金额的数字，比如下图中的红框金额0.01元，位置在右下角。</a:t>
            </a:r>
            <a:endParaRPr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algn="just">
              <a:buFont typeface="Arial" panose="020B0604020202020204" pitchFamily="34" charset="0"/>
              <a:buNone/>
            </a:pPr>
            <a:endParaRPr lang="zh-CN" altLang="en-US"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algn="just">
              <a:buFont typeface="Arial" panose="020B0604020202020204" pitchFamily="34" charset="0"/>
              <a:buNone/>
            </a:pPr>
            <a:endParaRPr lang="zh-CN" altLang="en-US"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pic>
        <p:nvPicPr>
          <p:cNvPr id="8" name="图片 7" descr="3f2ba6e38767e1d4a46d7c2ba076064"/>
          <p:cNvPicPr>
            <a:picLocks noChangeAspect="1"/>
          </p:cNvPicPr>
          <p:nvPr/>
        </p:nvPicPr>
        <p:blipFill>
          <a:blip r:embed="rId2"/>
          <a:stretch>
            <a:fillRect/>
          </a:stretch>
        </p:blipFill>
        <p:spPr>
          <a:xfrm>
            <a:off x="6258533" y="1578927"/>
            <a:ext cx="5054600" cy="3700145"/>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副标题 2"/>
          <p:cNvSpPr>
            <a:spLocks noGrp="1"/>
          </p:cNvSpPr>
          <p:nvPr/>
        </p:nvSpPr>
        <p:spPr>
          <a:xfrm>
            <a:off x="10326370" y="6165850"/>
            <a:ext cx="1577975" cy="2819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rPr>
              <a:t> </a:t>
            </a:r>
            <a:endPar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6" name="矩形 16"/>
          <p:cNvSpPr/>
          <p:nvPr/>
        </p:nvSpPr>
        <p:spPr>
          <a:xfrm>
            <a:off x="866775" y="173990"/>
            <a:ext cx="8763608" cy="830997"/>
          </a:xfrm>
          <a:prstGeom prst="rect">
            <a:avLst/>
          </a:prstGeom>
          <a:noFill/>
          <a:ln w="9525">
            <a:noFill/>
          </a:ln>
        </p:spPr>
        <p:txBody>
          <a:bodyPr wrap="square">
            <a:spAutoFit/>
          </a:bodyPr>
          <a:lstStyle/>
          <a:p>
            <a:r>
              <a:rPr lang="zh-CN" altLang="en-US" sz="4800" b="1" dirty="0">
                <a:solidFill>
                  <a:srgbClr val="00B0F0"/>
                </a:solidFill>
                <a:effectLst>
                  <a:outerShdw blurRad="38100" dist="19050" dir="2700000" algn="tl" rotWithShape="0">
                    <a:prstClr val="black">
                      <a:alpha val="40000"/>
                    </a:prstClr>
                  </a:outerShdw>
                </a:effectLst>
                <a:latin typeface="微软雅黑" panose="020B0503020204020204" pitchFamily="34" charset="-122"/>
                <a:ea typeface="微软雅黑" panose="020B0503020204020204" pitchFamily="34" charset="-122"/>
              </a:rPr>
              <a:t>连接收银机</a:t>
            </a:r>
            <a:r>
              <a:rPr lang="en-US" altLang="zh-CN" sz="4800" b="1" dirty="0">
                <a:solidFill>
                  <a:srgbClr val="00B0F0"/>
                </a:solidFill>
                <a:effectLst>
                  <a:outerShdw blurRad="38100" dist="19050" dir="2700000" algn="tl" rotWithShape="0">
                    <a:prstClr val="black">
                      <a:alpha val="40000"/>
                    </a:prstClr>
                  </a:outerShdw>
                </a:effectLst>
                <a:latin typeface="微软雅黑" panose="020B0503020204020204" pitchFamily="34" charset="-122"/>
                <a:ea typeface="微软雅黑" panose="020B0503020204020204" pitchFamily="34" charset="-122"/>
              </a:rPr>
              <a:t>-</a:t>
            </a:r>
            <a:r>
              <a:rPr lang="zh-CN" altLang="en-US" sz="4800" b="1" dirty="0">
                <a:solidFill>
                  <a:srgbClr val="00B0F0"/>
                </a:solidFill>
                <a:effectLst>
                  <a:outerShdw blurRad="38100" dist="19050" dir="2700000" algn="tl" rotWithShape="0">
                    <a:prstClr val="black">
                      <a:alpha val="40000"/>
                    </a:prstClr>
                  </a:outerShdw>
                </a:effectLst>
                <a:latin typeface="微软雅黑" panose="020B0503020204020204" pitchFamily="34" charset="-122"/>
                <a:ea typeface="微软雅黑" panose="020B0503020204020204" pitchFamily="34" charset="-122"/>
              </a:rPr>
              <a:t>窗口读取</a:t>
            </a:r>
            <a:endParaRPr lang="zh-CN" altLang="en-US" sz="4800" b="1" dirty="0">
              <a:solidFill>
                <a:srgbClr val="00B0F0"/>
              </a:solidFill>
              <a:effectLst>
                <a:outerShdw blurRad="38100" dist="1905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9" name="矩形 7"/>
          <p:cNvSpPr/>
          <p:nvPr/>
        </p:nvSpPr>
        <p:spPr>
          <a:xfrm>
            <a:off x="651510" y="2228670"/>
            <a:ext cx="4023230" cy="677108"/>
          </a:xfrm>
          <a:prstGeom prst="rect">
            <a:avLst/>
          </a:prstGeom>
          <a:noFill/>
          <a:ln w="9525">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 typeface="Wingdings" panose="05000000000000000000" charset="0"/>
              <a:buNone/>
              <a:defRPr/>
            </a:pPr>
            <a:endParaRPr kumimoji="0" lang="zh-CN" altLang="en-US" sz="14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p:txBody>
      </p:sp>
      <p:sp>
        <p:nvSpPr>
          <p:cNvPr id="7" name="矩形 7"/>
          <p:cNvSpPr/>
          <p:nvPr/>
        </p:nvSpPr>
        <p:spPr>
          <a:xfrm>
            <a:off x="175684" y="2375134"/>
            <a:ext cx="3826361" cy="3508653"/>
          </a:xfrm>
          <a:prstGeom prst="rect">
            <a:avLst/>
          </a:prstGeom>
          <a:noFill/>
          <a:ln w="9525">
            <a:noFill/>
          </a:ln>
        </p:spPr>
        <p:txBody>
          <a:bodyPr wrap="square">
            <a:spAutoFit/>
          </a:bodyPr>
          <a:lstStyle/>
          <a:p>
            <a:pPr indent="0" algn="just">
              <a:buFont typeface="Wingdings" panose="05000000000000000000" charset="0"/>
              <a:buNone/>
            </a:pPr>
            <a:r>
              <a:rPr lang="en-US" altLang="zh-CN"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2.</a:t>
            </a:r>
            <a:r>
              <a:rPr lang="zh-CN" altLang="en-US"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打开</a:t>
            </a:r>
            <a:r>
              <a:rPr lang="en-US" altLang="zh-CN"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Q</a:t>
            </a:r>
            <a:r>
              <a:rPr lang="zh-CN" altLang="en-US"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码精灵，选择客显设置为窗口读取，将需要检索的金额输入框中，如例子输入0.01，点击检索按钮，如果能够检索到结果，点击保存，开始运行即可。</a:t>
            </a:r>
            <a:endParaRPr lang="zh-CN" altLang="en-US"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indent="0" algn="just">
              <a:buFont typeface="Wingdings" panose="05000000000000000000" charset="0"/>
              <a:buNone/>
            </a:pPr>
            <a:endParaRPr lang="zh-CN" altLang="en-US"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algn="just">
              <a:buFont typeface="Arial" panose="020B0604020202020204" pitchFamily="34" charset="0"/>
              <a:buNone/>
            </a:pPr>
            <a:endParaRPr lang="zh-CN" altLang="en-US"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algn="just">
              <a:buFont typeface="Arial" panose="020B0604020202020204" pitchFamily="34" charset="0"/>
              <a:buNone/>
            </a:pPr>
            <a:endParaRPr lang="zh-CN" altLang="en-US"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pic>
        <p:nvPicPr>
          <p:cNvPr id="8" name="图片 7"/>
          <p:cNvPicPr>
            <a:picLocks noChangeAspect="1"/>
          </p:cNvPicPr>
          <p:nvPr/>
        </p:nvPicPr>
        <p:blipFill>
          <a:blip r:embed="rId2"/>
          <a:stretch>
            <a:fillRect/>
          </a:stretch>
        </p:blipFill>
        <p:spPr>
          <a:xfrm>
            <a:off x="4141321" y="1512565"/>
            <a:ext cx="5958651" cy="3536315"/>
          </a:xfrm>
          <a:prstGeom prst="rect">
            <a:avLst/>
          </a:prstGeom>
        </p:spPr>
      </p:pic>
      <p:pic>
        <p:nvPicPr>
          <p:cNvPr id="10" name="图片 9"/>
          <p:cNvPicPr>
            <a:picLocks noChangeAspect="1"/>
          </p:cNvPicPr>
          <p:nvPr/>
        </p:nvPicPr>
        <p:blipFill>
          <a:blip r:embed="rId3"/>
          <a:stretch>
            <a:fillRect/>
          </a:stretch>
        </p:blipFill>
        <p:spPr>
          <a:xfrm>
            <a:off x="7120647" y="2463440"/>
            <a:ext cx="4783698" cy="2751535"/>
          </a:xfrm>
          <a:prstGeom prst="rect">
            <a:avLst/>
          </a:prstGeom>
        </p:spPr>
      </p:pic>
      <p:pic>
        <p:nvPicPr>
          <p:cNvPr id="11" name="图片 10"/>
          <p:cNvPicPr>
            <a:picLocks noChangeAspect="1"/>
          </p:cNvPicPr>
          <p:nvPr/>
        </p:nvPicPr>
        <p:blipFill>
          <a:blip r:embed="rId4"/>
          <a:stretch>
            <a:fillRect/>
          </a:stretch>
        </p:blipFill>
        <p:spPr>
          <a:xfrm>
            <a:off x="10728462" y="2016622"/>
            <a:ext cx="997527" cy="399011"/>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副标题 2"/>
          <p:cNvSpPr>
            <a:spLocks noGrp="1"/>
          </p:cNvSpPr>
          <p:nvPr/>
        </p:nvSpPr>
        <p:spPr>
          <a:xfrm>
            <a:off x="10326370" y="6165850"/>
            <a:ext cx="1577975" cy="2819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rPr>
              <a:t> </a:t>
            </a:r>
            <a:endPar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6" name="矩形 16"/>
          <p:cNvSpPr/>
          <p:nvPr/>
        </p:nvSpPr>
        <p:spPr>
          <a:xfrm>
            <a:off x="866775" y="173990"/>
            <a:ext cx="8763608" cy="830997"/>
          </a:xfrm>
          <a:prstGeom prst="rect">
            <a:avLst/>
          </a:prstGeom>
          <a:noFill/>
          <a:ln w="9525">
            <a:noFill/>
          </a:ln>
        </p:spPr>
        <p:txBody>
          <a:bodyPr wrap="square">
            <a:spAutoFit/>
          </a:bodyPr>
          <a:lstStyle/>
          <a:p>
            <a:r>
              <a:rPr lang="zh-CN" altLang="en-US" sz="4800" b="1" dirty="0">
                <a:solidFill>
                  <a:srgbClr val="00B0F0"/>
                </a:solidFill>
                <a:effectLst>
                  <a:outerShdw blurRad="38100" dist="19050" dir="2700000" algn="tl" rotWithShape="0">
                    <a:prstClr val="black">
                      <a:alpha val="40000"/>
                    </a:prstClr>
                  </a:outerShdw>
                </a:effectLst>
                <a:latin typeface="微软雅黑" panose="020B0503020204020204" pitchFamily="34" charset="-122"/>
                <a:ea typeface="微软雅黑" panose="020B0503020204020204" pitchFamily="34" charset="-122"/>
              </a:rPr>
              <a:t>连接收银机</a:t>
            </a:r>
            <a:r>
              <a:rPr lang="en-US" altLang="zh-CN" sz="4800" b="1" dirty="0">
                <a:solidFill>
                  <a:srgbClr val="00B0F0"/>
                </a:solidFill>
                <a:effectLst>
                  <a:outerShdw blurRad="38100" dist="19050" dir="2700000" algn="tl" rotWithShape="0">
                    <a:prstClr val="black">
                      <a:alpha val="40000"/>
                    </a:prstClr>
                  </a:outerShdw>
                </a:effectLst>
                <a:latin typeface="微软雅黑" panose="020B0503020204020204" pitchFamily="34" charset="-122"/>
                <a:ea typeface="微软雅黑" panose="020B0503020204020204" pitchFamily="34" charset="-122"/>
              </a:rPr>
              <a:t>-</a:t>
            </a:r>
            <a:r>
              <a:rPr lang="zh-CN" altLang="en-US" sz="4800" b="1" dirty="0">
                <a:solidFill>
                  <a:srgbClr val="00B0F0"/>
                </a:solidFill>
                <a:effectLst>
                  <a:outerShdw blurRad="38100" dist="19050" dir="2700000" algn="tl" rotWithShape="0">
                    <a:prstClr val="black">
                      <a:alpha val="40000"/>
                    </a:prstClr>
                  </a:outerShdw>
                </a:effectLst>
                <a:latin typeface="微软雅黑" panose="020B0503020204020204" pitchFamily="34" charset="-122"/>
                <a:ea typeface="微软雅黑" panose="020B0503020204020204" pitchFamily="34" charset="-122"/>
              </a:rPr>
              <a:t>窗口读取</a:t>
            </a:r>
            <a:endParaRPr lang="zh-CN" altLang="en-US" sz="4800" b="1" dirty="0">
              <a:solidFill>
                <a:srgbClr val="00B0F0"/>
              </a:solidFill>
              <a:effectLst>
                <a:outerShdw blurRad="38100" dist="1905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9" name="矩形 7"/>
          <p:cNvSpPr/>
          <p:nvPr/>
        </p:nvSpPr>
        <p:spPr>
          <a:xfrm>
            <a:off x="651510" y="2228670"/>
            <a:ext cx="4023230" cy="677108"/>
          </a:xfrm>
          <a:prstGeom prst="rect">
            <a:avLst/>
          </a:prstGeom>
          <a:noFill/>
          <a:ln w="9525">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 typeface="Wingdings" panose="05000000000000000000" charset="0"/>
              <a:buNone/>
              <a:defRPr/>
            </a:pPr>
            <a:endParaRPr kumimoji="0" lang="zh-CN" altLang="en-US" sz="14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p:txBody>
      </p:sp>
      <p:sp>
        <p:nvSpPr>
          <p:cNvPr id="7" name="文本框 6"/>
          <p:cNvSpPr txBox="1"/>
          <p:nvPr/>
        </p:nvSpPr>
        <p:spPr>
          <a:xfrm>
            <a:off x="987856" y="1062226"/>
            <a:ext cx="9654203" cy="830997"/>
          </a:xfrm>
          <a:prstGeom prst="rect">
            <a:avLst/>
          </a:prstGeom>
          <a:noFill/>
          <a:ln w="9525">
            <a:noFill/>
          </a:ln>
        </p:spPr>
        <p:txBody>
          <a:bodyPr wrap="square">
            <a:spAutoFit/>
          </a:bodyPr>
          <a:lstStyle/>
          <a:p>
            <a:pPr indent="0"/>
            <a:r>
              <a:rPr lang="zh-CN" altLang="en-US" sz="2400" b="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3. 在运行时，尝试修改目标区域的金额，观察上方区域的金额是否有调整。如果发生相应的变动，则表示设置成功，可以正常使用了。</a:t>
            </a:r>
            <a:endParaRPr lang="zh-CN" altLang="en-US"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pic>
        <p:nvPicPr>
          <p:cNvPr id="8" name="图片 7" descr="707594eaf012716db5a0867a4b59946"/>
          <p:cNvPicPr>
            <a:picLocks noChangeAspect="1"/>
          </p:cNvPicPr>
          <p:nvPr/>
        </p:nvPicPr>
        <p:blipFill>
          <a:blip r:embed="rId2"/>
          <a:stretch>
            <a:fillRect/>
          </a:stretch>
        </p:blipFill>
        <p:spPr>
          <a:xfrm>
            <a:off x="1293778" y="2451957"/>
            <a:ext cx="9348281" cy="3355007"/>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副标题 2"/>
          <p:cNvSpPr>
            <a:spLocks noGrp="1"/>
          </p:cNvSpPr>
          <p:nvPr/>
        </p:nvSpPr>
        <p:spPr>
          <a:xfrm>
            <a:off x="10326370" y="6165850"/>
            <a:ext cx="1577975" cy="2819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rPr>
              <a:t> </a:t>
            </a:r>
            <a:endPar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6" name="矩形 16"/>
          <p:cNvSpPr/>
          <p:nvPr/>
        </p:nvSpPr>
        <p:spPr>
          <a:xfrm>
            <a:off x="866775" y="173990"/>
            <a:ext cx="8763608" cy="830997"/>
          </a:xfrm>
          <a:prstGeom prst="rect">
            <a:avLst/>
          </a:prstGeom>
          <a:noFill/>
          <a:ln w="9525">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srgbClr val="00B0F0"/>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连接收银机</a:t>
            </a:r>
            <a:r>
              <a:rPr kumimoji="0" lang="en-US" altLang="zh-CN" sz="4800" b="1" i="0" u="none" strike="noStrike" kern="1200" cap="none" spc="0" normalizeH="0" baseline="0" noProof="0" dirty="0">
                <a:ln>
                  <a:noFill/>
                </a:ln>
                <a:solidFill>
                  <a:srgbClr val="00B0F0"/>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-OCR</a:t>
            </a:r>
            <a:r>
              <a:rPr kumimoji="0" lang="zh-CN" altLang="en-US" sz="4800" b="1" i="0" u="none" strike="noStrike" kern="1200" cap="none" spc="0" normalizeH="0" baseline="0" noProof="0" dirty="0">
                <a:ln>
                  <a:noFill/>
                </a:ln>
                <a:solidFill>
                  <a:srgbClr val="00B0F0"/>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获取</a:t>
            </a:r>
            <a:endParaRPr kumimoji="0" lang="zh-CN" altLang="en-US" sz="4800" b="1" i="0" u="none" strike="noStrike" kern="1200" cap="none" spc="0" normalizeH="0" baseline="0" noProof="0" dirty="0">
              <a:ln>
                <a:noFill/>
              </a:ln>
              <a:solidFill>
                <a:srgbClr val="00B0F0"/>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endParaRPr>
          </a:p>
        </p:txBody>
      </p:sp>
      <p:sp>
        <p:nvSpPr>
          <p:cNvPr id="9" name="矩形 7"/>
          <p:cNvSpPr/>
          <p:nvPr/>
        </p:nvSpPr>
        <p:spPr>
          <a:xfrm>
            <a:off x="651510" y="2228670"/>
            <a:ext cx="4023230" cy="677108"/>
          </a:xfrm>
          <a:prstGeom prst="rect">
            <a:avLst/>
          </a:prstGeom>
          <a:noFill/>
          <a:ln w="9525">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 typeface="Wingdings" panose="05000000000000000000" charset="0"/>
              <a:buNone/>
              <a:defRPr/>
            </a:pPr>
            <a:endParaRPr kumimoji="0" lang="zh-CN" altLang="en-US" sz="14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p:txBody>
      </p:sp>
      <p:sp>
        <p:nvSpPr>
          <p:cNvPr id="7" name="矩形 7"/>
          <p:cNvSpPr/>
          <p:nvPr/>
        </p:nvSpPr>
        <p:spPr>
          <a:xfrm>
            <a:off x="553098" y="2228670"/>
            <a:ext cx="4592833" cy="1754326"/>
          </a:xfrm>
          <a:prstGeom prst="rect">
            <a:avLst/>
          </a:prstGeom>
          <a:noFill/>
          <a:ln w="9525">
            <a:noFill/>
          </a:ln>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charset="0"/>
              <a:buChar char=""/>
              <a:defRPr/>
            </a:pPr>
            <a:r>
              <a:rPr kumimoji="0" lang="zh-CN" altLang="en-US" sz="2400" b="0" i="0" u="none" strike="noStrike" kern="1200" cap="none" spc="0" normalizeH="0" baseline="0" noProof="0" dirty="0">
                <a:ln>
                  <a:noFill/>
                </a:ln>
                <a:solidFill>
                  <a:srgbClr val="00B0F0"/>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rPr>
              <a:t>选择</a:t>
            </a:r>
            <a:r>
              <a:rPr kumimoji="0" lang="en-US" altLang="zh-CN" sz="2400" b="0" i="0" u="none" strike="noStrike" kern="1200" cap="none" spc="0" normalizeH="0" baseline="0" noProof="0" dirty="0">
                <a:ln>
                  <a:noFill/>
                </a:ln>
                <a:solidFill>
                  <a:srgbClr val="00B0F0"/>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rPr>
              <a:t>OCR</a:t>
            </a:r>
            <a:r>
              <a:rPr kumimoji="0" lang="zh-CN" altLang="en-US" sz="2400" b="0" i="0" u="none" strike="noStrike" kern="1200" cap="none" spc="0" normalizeH="0" baseline="0" noProof="0" dirty="0">
                <a:ln>
                  <a:noFill/>
                </a:ln>
                <a:solidFill>
                  <a:srgbClr val="00B0F0"/>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rPr>
              <a:t>获取，点击区域设置，可在屏幕中截取一块固定的区域作为读取区域</a:t>
            </a:r>
            <a:endParaRPr kumimoji="0" lang="zh-CN" altLang="en-US" sz="18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p:txBody>
      </p:sp>
      <p:pic>
        <p:nvPicPr>
          <p:cNvPr id="2" name="图片 1"/>
          <p:cNvPicPr>
            <a:picLocks noChangeAspect="1"/>
          </p:cNvPicPr>
          <p:nvPr/>
        </p:nvPicPr>
        <p:blipFill>
          <a:blip r:embed="rId2"/>
          <a:stretch>
            <a:fillRect/>
          </a:stretch>
        </p:blipFill>
        <p:spPr>
          <a:xfrm>
            <a:off x="6096000" y="1604522"/>
            <a:ext cx="5443085" cy="401828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副标题 2"/>
          <p:cNvSpPr>
            <a:spLocks noGrp="1"/>
          </p:cNvSpPr>
          <p:nvPr/>
        </p:nvSpPr>
        <p:spPr>
          <a:xfrm>
            <a:off x="10326370" y="6165850"/>
            <a:ext cx="1577975" cy="2819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rPr>
              <a:t> </a:t>
            </a:r>
            <a:endPar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6" name="矩形 16"/>
          <p:cNvSpPr/>
          <p:nvPr/>
        </p:nvSpPr>
        <p:spPr>
          <a:xfrm>
            <a:off x="866775" y="173990"/>
            <a:ext cx="5405120" cy="830997"/>
          </a:xfrm>
          <a:prstGeom prst="rect">
            <a:avLst/>
          </a:prstGeom>
          <a:noFill/>
          <a:ln w="9525">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defRPr/>
            </a:pPr>
            <a:r>
              <a:rPr kumimoji="0" lang="zh-CN" altLang="en-US" sz="4800" b="1" i="0" u="none" strike="noStrike" kern="1200" cap="none" spc="0" normalizeH="0" baseline="0" noProof="0" dirty="0">
                <a:ln>
                  <a:noFill/>
                </a:ln>
                <a:solidFill>
                  <a:srgbClr val="00B0F0"/>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产品特点</a:t>
            </a:r>
            <a:endParaRPr kumimoji="0" lang="zh-CN" altLang="en-US" sz="4800" b="1" i="0" u="none" strike="noStrike" kern="1200" cap="none" spc="0" normalizeH="0" baseline="0" noProof="0" dirty="0">
              <a:ln>
                <a:noFill/>
              </a:ln>
              <a:solidFill>
                <a:srgbClr val="00B0F0"/>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endParaRPr>
          </a:p>
        </p:txBody>
      </p:sp>
      <p:sp>
        <p:nvSpPr>
          <p:cNvPr id="8" name="矩形 7"/>
          <p:cNvSpPr/>
          <p:nvPr/>
        </p:nvSpPr>
        <p:spPr>
          <a:xfrm>
            <a:off x="799695" y="1719844"/>
            <a:ext cx="7118681" cy="584775"/>
          </a:xfrm>
          <a:prstGeom prst="rect">
            <a:avLst/>
          </a:prstGeom>
          <a:noFill/>
          <a:ln w="9525">
            <a:noFill/>
          </a:ln>
        </p:spPr>
        <p:txBody>
          <a:bodyPr wrap="square">
            <a:spAutoFit/>
          </a:bodyPr>
          <a:lstStyle/>
          <a:p>
            <a:pPr algn="just">
              <a:buFont typeface="Arial" panose="020B0604020202020204" pitchFamily="34" charset="0"/>
              <a:buNone/>
            </a:pPr>
            <a:r>
              <a:rPr lang="zh-CN" altLang="en-US" sz="32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移动支付快速受理</a:t>
            </a:r>
            <a:endParaRPr lang="zh-CN" altLang="en-US" sz="32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sp>
        <p:nvSpPr>
          <p:cNvPr id="9" name="矩形 7"/>
          <p:cNvSpPr/>
          <p:nvPr/>
        </p:nvSpPr>
        <p:spPr>
          <a:xfrm>
            <a:off x="782266" y="2426997"/>
            <a:ext cx="7962900" cy="2616101"/>
          </a:xfrm>
          <a:prstGeom prst="rect">
            <a:avLst/>
          </a:prstGeom>
          <a:noFill/>
          <a:ln w="9525">
            <a:noFill/>
          </a:ln>
        </p:spPr>
        <p:txBody>
          <a:bodyPr wrap="square">
            <a:spAutoFit/>
          </a:bodyPr>
          <a:lstStyle/>
          <a:p>
            <a:pPr marL="285750" indent="-285750" algn="just">
              <a:buFont typeface="Wingdings" panose="05000000000000000000" charset="0"/>
              <a:buChar char=""/>
            </a:pPr>
            <a:r>
              <a:rPr lang="zh-CN" altLang="en-US" sz="32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一台收银电脑，一个扫码枪，只需要安装</a:t>
            </a:r>
            <a:r>
              <a:rPr lang="en-US" altLang="zh-CN" sz="32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Q</a:t>
            </a:r>
            <a:r>
              <a:rPr lang="zh-CN" altLang="en-US" sz="32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码精灵，即可实现移动支付快速受理；</a:t>
            </a:r>
            <a:endParaRPr lang="zh-CN" altLang="en-US" sz="32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marL="285750" indent="-285750" algn="just">
              <a:buFont typeface="Wingdings" panose="05000000000000000000" charset="0"/>
              <a:buChar char=""/>
            </a:pPr>
            <a:endParaRPr lang="zh-CN" altLang="en-US" sz="32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marL="285750" indent="-285750" algn="just">
              <a:buFont typeface="Wingdings" panose="05000000000000000000" charset="0"/>
              <a:buChar char=""/>
            </a:pPr>
            <a:r>
              <a:rPr lang="zh-CN" altLang="en-US" sz="32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扫码支付，安全快捷，提升收银效率；</a:t>
            </a:r>
            <a:endParaRPr lang="zh-CN" altLang="en-US" sz="32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algn="just">
              <a:buFont typeface="Arial" panose="020B0604020202020204" pitchFamily="34" charset="0"/>
              <a:buNone/>
            </a:pPr>
            <a:endParaRPr lang="zh-CN" altLang="en-US"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algn="just">
              <a:buFont typeface="Arial" panose="020B0604020202020204" pitchFamily="34" charset="0"/>
              <a:buNone/>
            </a:pPr>
            <a:endParaRPr lang="zh-CN" altLang="en-US"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pic>
        <p:nvPicPr>
          <p:cNvPr id="10" name="图片 9" descr="08919e7ed772368049ee75677de2efa"/>
          <p:cNvPicPr>
            <a:picLocks noChangeAspect="1"/>
          </p:cNvPicPr>
          <p:nvPr/>
        </p:nvPicPr>
        <p:blipFill>
          <a:blip r:embed="rId2"/>
          <a:stretch>
            <a:fillRect/>
          </a:stretch>
        </p:blipFill>
        <p:spPr>
          <a:xfrm>
            <a:off x="8634433" y="3096057"/>
            <a:ext cx="2896235" cy="2381885"/>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副标题 2"/>
          <p:cNvSpPr>
            <a:spLocks noGrp="1"/>
          </p:cNvSpPr>
          <p:nvPr/>
        </p:nvSpPr>
        <p:spPr>
          <a:xfrm>
            <a:off x="10326370" y="6165850"/>
            <a:ext cx="1577975" cy="2819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rPr>
              <a:t> </a:t>
            </a:r>
            <a:endPar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6" name="矩形 16"/>
          <p:cNvSpPr/>
          <p:nvPr/>
        </p:nvSpPr>
        <p:spPr>
          <a:xfrm>
            <a:off x="866775" y="173990"/>
            <a:ext cx="8763608" cy="830997"/>
          </a:xfrm>
          <a:prstGeom prst="rect">
            <a:avLst/>
          </a:prstGeom>
          <a:noFill/>
          <a:ln w="9525">
            <a:noFill/>
          </a:ln>
        </p:spPr>
        <p:txBody>
          <a:bodyPr wrap="square">
            <a:spAutoFit/>
          </a:bodyPr>
          <a:lstStyle/>
          <a:p>
            <a:pPr lvl="0"/>
            <a:r>
              <a:rPr lang="zh-CN" altLang="en-US" sz="4800" b="1" dirty="0">
                <a:solidFill>
                  <a:srgbClr val="00B0F0"/>
                </a:solidFill>
                <a:effectLst>
                  <a:outerShdw blurRad="38100" dist="19050" dir="2700000" algn="tl" rotWithShape="0">
                    <a:prstClr val="black">
                      <a:alpha val="40000"/>
                    </a:prstClr>
                  </a:outerShdw>
                </a:effectLst>
                <a:latin typeface="微软雅黑" panose="020B0503020204020204" pitchFamily="34" charset="-122"/>
                <a:ea typeface="微软雅黑" panose="020B0503020204020204" pitchFamily="34" charset="-122"/>
              </a:rPr>
              <a:t>连接收银机</a:t>
            </a:r>
            <a:r>
              <a:rPr kumimoji="0" lang="en-US" altLang="zh-CN" sz="4800" b="1" i="0" u="none" strike="noStrike" kern="1200" cap="none" spc="0" normalizeH="0" baseline="0" noProof="0" dirty="0">
                <a:ln>
                  <a:noFill/>
                </a:ln>
                <a:solidFill>
                  <a:srgbClr val="00B0F0"/>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rPr>
              <a:t>– OCR</a:t>
            </a:r>
            <a:r>
              <a:rPr kumimoji="0" lang="zh-CN" altLang="en-US" sz="4800" b="1" i="0" u="none" strike="noStrike" kern="1200" cap="none" spc="0" normalizeH="0" baseline="0" noProof="0" dirty="0">
                <a:ln>
                  <a:noFill/>
                </a:ln>
                <a:solidFill>
                  <a:srgbClr val="00B0F0"/>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rPr>
              <a:t>截取</a:t>
            </a:r>
            <a:endParaRPr kumimoji="0" lang="zh-CN" altLang="en-US" sz="4800" b="1" i="0" u="none" strike="noStrike" kern="1200" cap="none" spc="0" normalizeH="0" baseline="0" noProof="0" dirty="0">
              <a:ln>
                <a:noFill/>
              </a:ln>
              <a:solidFill>
                <a:srgbClr val="00B0F0"/>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p:txBody>
      </p:sp>
      <p:sp>
        <p:nvSpPr>
          <p:cNvPr id="9" name="矩形 7"/>
          <p:cNvSpPr/>
          <p:nvPr/>
        </p:nvSpPr>
        <p:spPr>
          <a:xfrm>
            <a:off x="651510" y="2228670"/>
            <a:ext cx="4023230" cy="677108"/>
          </a:xfrm>
          <a:prstGeom prst="rect">
            <a:avLst/>
          </a:prstGeom>
          <a:noFill/>
          <a:ln w="9525">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 typeface="Wingdings" panose="05000000000000000000" charset="0"/>
              <a:buNone/>
              <a:defRPr/>
            </a:pPr>
            <a:endParaRPr kumimoji="0" lang="zh-CN" altLang="en-US" sz="14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p:txBody>
      </p:sp>
      <p:sp>
        <p:nvSpPr>
          <p:cNvPr id="7" name="矩形 7"/>
          <p:cNvSpPr/>
          <p:nvPr/>
        </p:nvSpPr>
        <p:spPr>
          <a:xfrm>
            <a:off x="562827" y="2435103"/>
            <a:ext cx="4660926" cy="1107996"/>
          </a:xfrm>
          <a:prstGeom prst="rect">
            <a:avLst/>
          </a:prstGeom>
          <a:noFill/>
          <a:ln w="9525">
            <a:noFill/>
          </a:ln>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charset="0"/>
              <a:buChar char=""/>
              <a:defRPr/>
            </a:pPr>
            <a:r>
              <a:rPr kumimoji="0" lang="zh-CN" altLang="en-US" sz="2400" b="0" i="0" u="none" strike="noStrike" kern="1200" cap="none" spc="0" normalizeH="0" baseline="0" noProof="0" dirty="0">
                <a:ln>
                  <a:noFill/>
                </a:ln>
                <a:solidFill>
                  <a:srgbClr val="00B0F0"/>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截取到指定区域界面后，检查金额如金额无误，点击保存。</a:t>
            </a:r>
            <a:endParaRPr kumimoji="0" lang="zh-CN" altLang="en-US" sz="2400" b="0" i="0" u="none" strike="noStrike" kern="1200" cap="none" spc="0" normalizeH="0" baseline="0" noProof="0" dirty="0">
              <a:ln>
                <a:noFill/>
              </a:ln>
              <a:solidFill>
                <a:srgbClr val="00B0F0"/>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endParaRPr>
          </a:p>
          <a:p>
            <a:pPr marL="0" marR="0" lvl="0" indent="0" algn="just"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p:txBody>
      </p:sp>
      <p:pic>
        <p:nvPicPr>
          <p:cNvPr id="10" name="图片 9"/>
          <p:cNvPicPr>
            <a:picLocks noChangeAspect="1"/>
          </p:cNvPicPr>
          <p:nvPr/>
        </p:nvPicPr>
        <p:blipFill>
          <a:blip r:embed="rId2"/>
          <a:stretch>
            <a:fillRect/>
          </a:stretch>
        </p:blipFill>
        <p:spPr>
          <a:xfrm>
            <a:off x="6017993" y="1626973"/>
            <a:ext cx="5611180" cy="3421682"/>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副标题 2"/>
          <p:cNvSpPr>
            <a:spLocks noGrp="1"/>
          </p:cNvSpPr>
          <p:nvPr/>
        </p:nvSpPr>
        <p:spPr>
          <a:xfrm>
            <a:off x="10326370" y="6165850"/>
            <a:ext cx="1577975" cy="2819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rPr>
              <a:t> </a:t>
            </a:r>
            <a:endPar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6" name="矩形 16"/>
          <p:cNvSpPr/>
          <p:nvPr/>
        </p:nvSpPr>
        <p:spPr>
          <a:xfrm>
            <a:off x="866775" y="173990"/>
            <a:ext cx="8763608" cy="830997"/>
          </a:xfrm>
          <a:prstGeom prst="rect">
            <a:avLst/>
          </a:prstGeom>
          <a:noFill/>
          <a:ln w="9525">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srgbClr val="00B0F0"/>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设备工具</a:t>
            </a:r>
            <a:endParaRPr kumimoji="0" lang="zh-CN" altLang="en-US" sz="4800" b="1" i="0" u="none" strike="noStrike" kern="1200" cap="none" spc="0" normalizeH="0" baseline="0" noProof="0" dirty="0">
              <a:ln>
                <a:noFill/>
              </a:ln>
              <a:solidFill>
                <a:srgbClr val="00B0F0"/>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endParaRPr>
          </a:p>
        </p:txBody>
      </p:sp>
      <p:sp>
        <p:nvSpPr>
          <p:cNvPr id="9" name="矩形 7"/>
          <p:cNvSpPr/>
          <p:nvPr/>
        </p:nvSpPr>
        <p:spPr>
          <a:xfrm>
            <a:off x="651510" y="2228670"/>
            <a:ext cx="4023230" cy="677108"/>
          </a:xfrm>
          <a:prstGeom prst="rect">
            <a:avLst/>
          </a:prstGeom>
          <a:noFill/>
          <a:ln w="9525">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 typeface="Wingdings" panose="05000000000000000000" charset="0"/>
              <a:buNone/>
              <a:defRPr/>
            </a:pPr>
            <a:endParaRPr kumimoji="0" lang="zh-CN" altLang="en-US" sz="14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p:txBody>
      </p:sp>
      <p:sp>
        <p:nvSpPr>
          <p:cNvPr id="7" name="矩形 7"/>
          <p:cNvSpPr/>
          <p:nvPr/>
        </p:nvSpPr>
        <p:spPr>
          <a:xfrm>
            <a:off x="544512" y="1997839"/>
            <a:ext cx="4237225" cy="2862322"/>
          </a:xfrm>
          <a:prstGeom prst="rect">
            <a:avLst/>
          </a:prstGeom>
          <a:noFill/>
          <a:ln w="9525">
            <a:noFill/>
          </a:ln>
        </p:spPr>
        <p:txBody>
          <a:bodyPr wrap="square">
            <a:spAutoFit/>
          </a:bodyPr>
          <a:lstStyle/>
          <a:p>
            <a:pPr marL="285750" indent="-285750" algn="just">
              <a:buFont typeface="Wingdings" panose="05000000000000000000" charset="0"/>
              <a:buChar char=""/>
            </a:pPr>
            <a:r>
              <a:rPr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当软件出现故障时，可以通过设备工具从五个方面（设备检测、客户端完整性、网络环境检测、服务检测、使用环境检测）对软件进行检测，判断问题；</a:t>
            </a:r>
            <a:endParaRPr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algn="just">
              <a:buFont typeface="Arial" panose="020B0604020202020204" pitchFamily="34" charset="0"/>
              <a:buNone/>
            </a:pPr>
            <a:endParaRPr lang="zh-CN" altLang="en-US"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algn="just">
              <a:buFont typeface="Arial" panose="020B0604020202020204" pitchFamily="34" charset="0"/>
              <a:buNone/>
            </a:pPr>
            <a:endParaRPr lang="zh-CN" altLang="en-US"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pic>
        <p:nvPicPr>
          <p:cNvPr id="8" name="图片 7"/>
          <p:cNvPicPr>
            <a:picLocks noChangeAspect="1"/>
          </p:cNvPicPr>
          <p:nvPr/>
        </p:nvPicPr>
        <p:blipFill>
          <a:blip r:embed="rId2"/>
          <a:stretch>
            <a:fillRect/>
          </a:stretch>
        </p:blipFill>
        <p:spPr>
          <a:xfrm>
            <a:off x="5714835" y="1499701"/>
            <a:ext cx="5595629" cy="4210435"/>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副标题 2"/>
          <p:cNvSpPr>
            <a:spLocks noGrp="1"/>
          </p:cNvSpPr>
          <p:nvPr/>
        </p:nvSpPr>
        <p:spPr>
          <a:xfrm>
            <a:off x="10326370" y="6165850"/>
            <a:ext cx="1577975" cy="2819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rPr>
              <a:t> </a:t>
            </a:r>
            <a:endPar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6" name="矩形 16"/>
          <p:cNvSpPr/>
          <p:nvPr/>
        </p:nvSpPr>
        <p:spPr>
          <a:xfrm>
            <a:off x="866775" y="173990"/>
            <a:ext cx="8763608" cy="830997"/>
          </a:xfrm>
          <a:prstGeom prst="rect">
            <a:avLst/>
          </a:prstGeom>
          <a:noFill/>
          <a:ln w="9525">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srgbClr val="00B0F0"/>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目录</a:t>
            </a:r>
            <a:endParaRPr kumimoji="0" lang="zh-CN" altLang="en-US" sz="4800" b="1" i="0" u="none" strike="noStrike" kern="1200" cap="none" spc="0" normalizeH="0" baseline="0" noProof="0" dirty="0">
              <a:ln>
                <a:noFill/>
              </a:ln>
              <a:solidFill>
                <a:srgbClr val="00B0F0"/>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endParaRPr>
          </a:p>
        </p:txBody>
      </p:sp>
      <p:sp>
        <p:nvSpPr>
          <p:cNvPr id="9" name="矩形 7"/>
          <p:cNvSpPr/>
          <p:nvPr/>
        </p:nvSpPr>
        <p:spPr>
          <a:xfrm>
            <a:off x="651510" y="2228670"/>
            <a:ext cx="4023230" cy="677108"/>
          </a:xfrm>
          <a:prstGeom prst="rect">
            <a:avLst/>
          </a:prstGeom>
          <a:noFill/>
          <a:ln w="9525">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 typeface="Wingdings" panose="05000000000000000000" charset="0"/>
              <a:buNone/>
              <a:defRPr/>
            </a:pPr>
            <a:endParaRPr kumimoji="0" lang="zh-CN" altLang="en-US" sz="14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p:txBody>
      </p:sp>
      <p:pic>
        <p:nvPicPr>
          <p:cNvPr id="7" name="图片 6"/>
          <p:cNvPicPr>
            <a:picLocks noChangeAspect="1"/>
          </p:cNvPicPr>
          <p:nvPr/>
        </p:nvPicPr>
        <p:blipFill>
          <a:blip r:embed="rId2"/>
          <a:stretch>
            <a:fillRect/>
          </a:stretch>
        </p:blipFill>
        <p:spPr>
          <a:xfrm>
            <a:off x="3437526" y="1563735"/>
            <a:ext cx="5647690" cy="351409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副标题 2"/>
          <p:cNvSpPr>
            <a:spLocks noGrp="1"/>
          </p:cNvSpPr>
          <p:nvPr/>
        </p:nvSpPr>
        <p:spPr>
          <a:xfrm>
            <a:off x="10326370" y="6165850"/>
            <a:ext cx="1577975" cy="2819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rPr>
              <a:t> </a:t>
            </a:r>
            <a:endPar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6" name="矩形 16"/>
          <p:cNvSpPr/>
          <p:nvPr/>
        </p:nvSpPr>
        <p:spPr>
          <a:xfrm>
            <a:off x="866775" y="173990"/>
            <a:ext cx="8763608" cy="830997"/>
          </a:xfrm>
          <a:prstGeom prst="rect">
            <a:avLst/>
          </a:prstGeom>
          <a:noFill/>
          <a:ln w="9525">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srgbClr val="00B0F0"/>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收款流程</a:t>
            </a:r>
            <a:r>
              <a:rPr kumimoji="0" lang="en-US" altLang="zh-CN" sz="4800" b="1" i="0" u="none" strike="noStrike" kern="1200" cap="none" spc="0" normalizeH="0" baseline="0" noProof="0" dirty="0">
                <a:ln>
                  <a:noFill/>
                </a:ln>
                <a:solidFill>
                  <a:srgbClr val="00B0F0"/>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a:t>
            </a:r>
            <a:r>
              <a:rPr kumimoji="0" lang="zh-CN" altLang="en-US" sz="4800" b="1" i="0" u="none" strike="noStrike" kern="1200" cap="none" spc="0" normalizeH="0" baseline="0" noProof="0" dirty="0">
                <a:ln>
                  <a:noFill/>
                </a:ln>
                <a:solidFill>
                  <a:srgbClr val="00B0F0"/>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扫码收款</a:t>
            </a:r>
            <a:endParaRPr kumimoji="0" lang="zh-CN" altLang="en-US" sz="4800" b="1" i="0" u="none" strike="noStrike" kern="1200" cap="none" spc="0" normalizeH="0" baseline="0" noProof="0" dirty="0">
              <a:ln>
                <a:noFill/>
              </a:ln>
              <a:solidFill>
                <a:srgbClr val="00B0F0"/>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endParaRPr>
          </a:p>
        </p:txBody>
      </p:sp>
      <p:sp>
        <p:nvSpPr>
          <p:cNvPr id="9" name="矩形 7"/>
          <p:cNvSpPr/>
          <p:nvPr/>
        </p:nvSpPr>
        <p:spPr>
          <a:xfrm>
            <a:off x="651510" y="2228670"/>
            <a:ext cx="4023230" cy="677108"/>
          </a:xfrm>
          <a:prstGeom prst="rect">
            <a:avLst/>
          </a:prstGeom>
          <a:noFill/>
          <a:ln w="9525">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 typeface="Wingdings" panose="05000000000000000000" charset="0"/>
              <a:buNone/>
              <a:defRPr/>
            </a:pPr>
            <a:endParaRPr kumimoji="0" lang="zh-CN" altLang="en-US" sz="14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p:txBody>
      </p:sp>
      <p:pic>
        <p:nvPicPr>
          <p:cNvPr id="7" name="图片 6"/>
          <p:cNvPicPr>
            <a:picLocks noChangeAspect="1"/>
          </p:cNvPicPr>
          <p:nvPr/>
        </p:nvPicPr>
        <p:blipFill>
          <a:blip r:embed="rId2"/>
          <a:stretch>
            <a:fillRect/>
          </a:stretch>
        </p:blipFill>
        <p:spPr>
          <a:xfrm>
            <a:off x="1173453" y="1356609"/>
            <a:ext cx="8456930" cy="1343025"/>
          </a:xfrm>
          <a:prstGeom prst="rect">
            <a:avLst/>
          </a:prstGeom>
        </p:spPr>
      </p:pic>
      <p:pic>
        <p:nvPicPr>
          <p:cNvPr id="8" name="图片 7"/>
          <p:cNvPicPr>
            <a:picLocks noChangeAspect="1"/>
          </p:cNvPicPr>
          <p:nvPr/>
        </p:nvPicPr>
        <p:blipFill>
          <a:blip r:embed="rId3"/>
          <a:stretch>
            <a:fillRect/>
          </a:stretch>
        </p:blipFill>
        <p:spPr>
          <a:xfrm>
            <a:off x="1477262" y="3213816"/>
            <a:ext cx="2371725" cy="2181225"/>
          </a:xfrm>
          <a:prstGeom prst="rect">
            <a:avLst/>
          </a:prstGeom>
        </p:spPr>
      </p:pic>
      <p:pic>
        <p:nvPicPr>
          <p:cNvPr id="10" name="图片 3"/>
          <p:cNvPicPr>
            <a:picLocks noChangeAspect="1"/>
          </p:cNvPicPr>
          <p:nvPr/>
        </p:nvPicPr>
        <p:blipFill>
          <a:blip r:embed="rId4"/>
          <a:stretch>
            <a:fillRect/>
          </a:stretch>
        </p:blipFill>
        <p:spPr>
          <a:xfrm>
            <a:off x="4744004" y="3051257"/>
            <a:ext cx="1660525" cy="2506345"/>
          </a:xfrm>
          <a:prstGeom prst="rect">
            <a:avLst/>
          </a:prstGeom>
          <a:noFill/>
          <a:ln w="9525">
            <a:noFill/>
          </a:ln>
        </p:spPr>
      </p:pic>
      <p:pic>
        <p:nvPicPr>
          <p:cNvPr id="11" name="图片 4"/>
          <p:cNvPicPr>
            <a:picLocks noChangeAspect="1"/>
          </p:cNvPicPr>
          <p:nvPr/>
        </p:nvPicPr>
        <p:blipFill>
          <a:blip r:embed="rId5"/>
          <a:stretch>
            <a:fillRect/>
          </a:stretch>
        </p:blipFill>
        <p:spPr>
          <a:xfrm>
            <a:off x="7801583" y="3317132"/>
            <a:ext cx="2772383" cy="1641812"/>
          </a:xfrm>
          <a:prstGeom prst="rect">
            <a:avLst/>
          </a:prstGeom>
          <a:noFill/>
          <a:ln w="9525">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副标题 2"/>
          <p:cNvSpPr>
            <a:spLocks noGrp="1"/>
          </p:cNvSpPr>
          <p:nvPr/>
        </p:nvSpPr>
        <p:spPr>
          <a:xfrm>
            <a:off x="10326370" y="6165850"/>
            <a:ext cx="1577975" cy="2819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rPr>
              <a:t> </a:t>
            </a:r>
            <a:endPar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6" name="矩形 16"/>
          <p:cNvSpPr/>
          <p:nvPr/>
        </p:nvSpPr>
        <p:spPr>
          <a:xfrm>
            <a:off x="866775" y="173990"/>
            <a:ext cx="8763608" cy="830997"/>
          </a:xfrm>
          <a:prstGeom prst="rect">
            <a:avLst/>
          </a:prstGeom>
          <a:noFill/>
          <a:ln w="9525">
            <a:noFill/>
          </a:ln>
        </p:spPr>
        <p:txBody>
          <a:bodyPr wrap="square">
            <a:spAutoFit/>
          </a:bodyPr>
          <a:lstStyle/>
          <a:p>
            <a:pPr lvl="0"/>
            <a:r>
              <a:rPr lang="zh-CN" altLang="en-US" sz="4800" b="1" dirty="0">
                <a:solidFill>
                  <a:srgbClr val="00B0F0"/>
                </a:solidFill>
                <a:effectLst>
                  <a:outerShdw blurRad="38100" dist="19050" dir="2700000" algn="tl" rotWithShape="0">
                    <a:prstClr val="black">
                      <a:alpha val="40000"/>
                    </a:prstClr>
                  </a:outerShdw>
                </a:effectLst>
                <a:latin typeface="微软雅黑" panose="020B0503020204020204" pitchFamily="34" charset="-122"/>
                <a:ea typeface="微软雅黑" panose="020B0503020204020204" pitchFamily="34" charset="-122"/>
              </a:rPr>
              <a:t>收款流程</a:t>
            </a:r>
            <a:r>
              <a:rPr lang="en-US" altLang="zh-CN" sz="4800" b="1" dirty="0">
                <a:solidFill>
                  <a:srgbClr val="00B0F0"/>
                </a:solidFill>
                <a:effectLst>
                  <a:outerShdw blurRad="38100" dist="19050" dir="2700000" algn="tl" rotWithShape="0">
                    <a:prstClr val="black">
                      <a:alpha val="40000"/>
                    </a:prstClr>
                  </a:outerShdw>
                </a:effectLst>
                <a:latin typeface="微软雅黑" panose="020B0503020204020204" pitchFamily="34" charset="-122"/>
                <a:ea typeface="微软雅黑" panose="020B0503020204020204" pitchFamily="34" charset="-122"/>
              </a:rPr>
              <a:t>-</a:t>
            </a:r>
            <a:r>
              <a:rPr lang="zh-CN" altLang="en-US" sz="4800" b="1" dirty="0">
                <a:solidFill>
                  <a:srgbClr val="00B0F0"/>
                </a:solidFill>
                <a:effectLst>
                  <a:outerShdw blurRad="38100" dist="19050" dir="2700000" algn="tl" rotWithShape="0">
                    <a:prstClr val="black">
                      <a:alpha val="40000"/>
                    </a:prstClr>
                  </a:outerShdw>
                </a:effectLst>
                <a:latin typeface="微软雅黑" panose="020B0503020204020204" pitchFamily="34" charset="-122"/>
                <a:ea typeface="微软雅黑" panose="020B0503020204020204" pitchFamily="34" charset="-122"/>
              </a:rPr>
              <a:t>退款</a:t>
            </a:r>
            <a:endParaRPr kumimoji="0" lang="zh-CN" altLang="en-US" sz="4800" b="1" i="0" u="none" strike="noStrike" kern="1200" cap="none" spc="0" normalizeH="0" baseline="0" noProof="0" dirty="0">
              <a:ln>
                <a:noFill/>
              </a:ln>
              <a:solidFill>
                <a:srgbClr val="00B0F0"/>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endParaRPr>
          </a:p>
        </p:txBody>
      </p:sp>
      <p:sp>
        <p:nvSpPr>
          <p:cNvPr id="9" name="矩形 7"/>
          <p:cNvSpPr/>
          <p:nvPr/>
        </p:nvSpPr>
        <p:spPr>
          <a:xfrm>
            <a:off x="651510" y="2228670"/>
            <a:ext cx="4023230" cy="677108"/>
          </a:xfrm>
          <a:prstGeom prst="rect">
            <a:avLst/>
          </a:prstGeom>
          <a:noFill/>
          <a:ln w="9525">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 typeface="Wingdings" panose="05000000000000000000" charset="0"/>
              <a:buNone/>
              <a:defRPr/>
            </a:pPr>
            <a:endParaRPr kumimoji="0" lang="zh-CN" altLang="en-US" sz="14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p:txBody>
      </p:sp>
      <p:sp>
        <p:nvSpPr>
          <p:cNvPr id="7" name="矩形 7"/>
          <p:cNvSpPr/>
          <p:nvPr/>
        </p:nvSpPr>
        <p:spPr>
          <a:xfrm>
            <a:off x="544512" y="2141488"/>
            <a:ext cx="4237225" cy="2308324"/>
          </a:xfrm>
          <a:prstGeom prst="rect">
            <a:avLst/>
          </a:prstGeom>
          <a:noFill/>
          <a:ln w="9525">
            <a:noFill/>
          </a:ln>
        </p:spPr>
        <p:txBody>
          <a:bodyPr wrap="square">
            <a:spAutoFit/>
          </a:bodyPr>
          <a:lstStyle/>
          <a:p>
            <a:pPr indent="0" algn="just">
              <a:buFont typeface="Wingdings" panose="05000000000000000000" charset="0"/>
              <a:buNone/>
            </a:pPr>
            <a:r>
              <a:rPr lang="zh-CN"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退款流程：选择浮窗选项</a:t>
            </a:r>
            <a:r>
              <a:rPr lang="en-US" altLang="zh-CN"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a:t>
            </a:r>
            <a:r>
              <a:rPr lang="zh-CN"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退款</a:t>
            </a:r>
            <a:r>
              <a:rPr lang="en-US" altLang="zh-CN"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a:t>
            </a:r>
            <a:r>
              <a:rPr lang="zh-CN"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，弹出退款窗口；扫描获取需要退款的订单码信息后，输入退款金额，点击确认或按 ENTER发起退款交易，支持全额以及部分退款；</a:t>
            </a:r>
            <a:endParaRPr lang="zh-CN"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pic>
        <p:nvPicPr>
          <p:cNvPr id="8" name="图片 7"/>
          <p:cNvPicPr>
            <a:picLocks noChangeAspect="1"/>
          </p:cNvPicPr>
          <p:nvPr/>
        </p:nvPicPr>
        <p:blipFill>
          <a:blip r:embed="rId2"/>
          <a:stretch>
            <a:fillRect/>
          </a:stretch>
        </p:blipFill>
        <p:spPr>
          <a:xfrm>
            <a:off x="5196568" y="1806575"/>
            <a:ext cx="1985010" cy="2978150"/>
          </a:xfrm>
          <a:prstGeom prst="rect">
            <a:avLst/>
          </a:prstGeom>
          <a:noFill/>
          <a:ln w="9525">
            <a:noFill/>
          </a:ln>
        </p:spPr>
      </p:pic>
      <p:pic>
        <p:nvPicPr>
          <p:cNvPr id="10" name="图片 8"/>
          <p:cNvPicPr>
            <a:picLocks noChangeAspect="1"/>
          </p:cNvPicPr>
          <p:nvPr/>
        </p:nvPicPr>
        <p:blipFill>
          <a:blip r:embed="rId3"/>
          <a:stretch>
            <a:fillRect/>
          </a:stretch>
        </p:blipFill>
        <p:spPr>
          <a:xfrm>
            <a:off x="7863475" y="1422400"/>
            <a:ext cx="2550160" cy="1873250"/>
          </a:xfrm>
          <a:prstGeom prst="rect">
            <a:avLst/>
          </a:prstGeom>
          <a:noFill/>
          <a:ln w="9525">
            <a:noFill/>
          </a:ln>
        </p:spPr>
      </p:pic>
      <p:pic>
        <p:nvPicPr>
          <p:cNvPr id="11" name="图片 9"/>
          <p:cNvPicPr>
            <a:picLocks noChangeAspect="1"/>
          </p:cNvPicPr>
          <p:nvPr/>
        </p:nvPicPr>
        <p:blipFill>
          <a:blip r:embed="rId4"/>
          <a:stretch>
            <a:fillRect/>
          </a:stretch>
        </p:blipFill>
        <p:spPr>
          <a:xfrm>
            <a:off x="7846965" y="3429000"/>
            <a:ext cx="2566670" cy="1885315"/>
          </a:xfrm>
          <a:prstGeom prst="rect">
            <a:avLst/>
          </a:prstGeom>
          <a:noFill/>
          <a:ln w="9525">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副标题 2"/>
          <p:cNvSpPr>
            <a:spLocks noGrp="1"/>
          </p:cNvSpPr>
          <p:nvPr/>
        </p:nvSpPr>
        <p:spPr>
          <a:xfrm>
            <a:off x="10326370" y="6165850"/>
            <a:ext cx="1577975" cy="2819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rPr>
              <a:t> </a:t>
            </a:r>
            <a:endPar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6" name="矩形 16"/>
          <p:cNvSpPr/>
          <p:nvPr/>
        </p:nvSpPr>
        <p:spPr>
          <a:xfrm>
            <a:off x="866775" y="173990"/>
            <a:ext cx="8763608" cy="830997"/>
          </a:xfrm>
          <a:prstGeom prst="rect">
            <a:avLst/>
          </a:prstGeom>
          <a:noFill/>
          <a:ln w="9525">
            <a:noFill/>
          </a:ln>
        </p:spPr>
        <p:txBody>
          <a:bodyPr wrap="square">
            <a:spAutoFit/>
          </a:bodyPr>
          <a:lstStyle/>
          <a:p>
            <a:pPr lvl="0"/>
            <a:r>
              <a:rPr lang="zh-CN" altLang="en-US" sz="4800" b="1" dirty="0">
                <a:solidFill>
                  <a:srgbClr val="00B0F0"/>
                </a:solidFill>
                <a:effectLst>
                  <a:outerShdw blurRad="38100" dist="19050" dir="2700000" algn="tl" rotWithShape="0">
                    <a:prstClr val="black">
                      <a:alpha val="40000"/>
                    </a:prstClr>
                  </a:outerShdw>
                </a:effectLst>
                <a:latin typeface="微软雅黑" panose="020B0503020204020204" pitchFamily="34" charset="-122"/>
                <a:ea typeface="微软雅黑" panose="020B0503020204020204" pitchFamily="34" charset="-122"/>
              </a:rPr>
              <a:t>收银流程</a:t>
            </a:r>
            <a:r>
              <a:rPr lang="en-US" altLang="zh-CN" sz="4800" b="1" dirty="0">
                <a:solidFill>
                  <a:srgbClr val="00B0F0"/>
                </a:solidFill>
                <a:effectLst>
                  <a:outerShdw blurRad="38100" dist="19050" dir="2700000" algn="tl" rotWithShape="0">
                    <a:prstClr val="black">
                      <a:alpha val="40000"/>
                    </a:prstClr>
                  </a:outerShdw>
                </a:effectLst>
                <a:latin typeface="微软雅黑" panose="020B0503020204020204" pitchFamily="34" charset="-122"/>
                <a:ea typeface="微软雅黑" panose="020B0503020204020204" pitchFamily="34" charset="-122"/>
              </a:rPr>
              <a:t>-</a:t>
            </a:r>
            <a:r>
              <a:rPr lang="zh-CN" altLang="en-US" sz="4800" b="1" dirty="0">
                <a:solidFill>
                  <a:srgbClr val="00B0F0"/>
                </a:solidFill>
                <a:effectLst>
                  <a:outerShdw blurRad="38100" dist="19050" dir="2700000" algn="tl" rotWithShape="0">
                    <a:prstClr val="black">
                      <a:alpha val="40000"/>
                    </a:prstClr>
                  </a:outerShdw>
                </a:effectLst>
                <a:latin typeface="微软雅黑" panose="020B0503020204020204" pitchFamily="34" charset="-122"/>
                <a:ea typeface="微软雅黑" panose="020B0503020204020204" pitchFamily="34" charset="-122"/>
              </a:rPr>
              <a:t>对接收银机</a:t>
            </a:r>
            <a:endParaRPr kumimoji="0" lang="zh-CN" altLang="en-US" sz="4800" b="1" i="0" u="none" strike="noStrike" kern="1200" cap="none" spc="0" normalizeH="0" baseline="0" noProof="0" dirty="0">
              <a:ln>
                <a:noFill/>
              </a:ln>
              <a:solidFill>
                <a:srgbClr val="00B0F0"/>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endParaRPr>
          </a:p>
        </p:txBody>
      </p:sp>
      <p:sp>
        <p:nvSpPr>
          <p:cNvPr id="9" name="矩形 7"/>
          <p:cNvSpPr/>
          <p:nvPr/>
        </p:nvSpPr>
        <p:spPr>
          <a:xfrm>
            <a:off x="651510" y="2228670"/>
            <a:ext cx="4023230" cy="677108"/>
          </a:xfrm>
          <a:prstGeom prst="rect">
            <a:avLst/>
          </a:prstGeom>
          <a:noFill/>
          <a:ln w="9525">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 typeface="Wingdings" panose="05000000000000000000" charset="0"/>
              <a:buNone/>
              <a:defRPr/>
            </a:pPr>
            <a:endParaRPr kumimoji="0" lang="zh-CN" altLang="en-US" sz="14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p:txBody>
      </p:sp>
      <p:sp>
        <p:nvSpPr>
          <p:cNvPr id="7" name="矩形 7"/>
          <p:cNvSpPr/>
          <p:nvPr/>
        </p:nvSpPr>
        <p:spPr>
          <a:xfrm>
            <a:off x="1332689" y="3170863"/>
            <a:ext cx="3220126" cy="1015663"/>
          </a:xfrm>
          <a:prstGeom prst="rect">
            <a:avLst/>
          </a:prstGeom>
          <a:noFill/>
          <a:ln w="9525">
            <a:noFill/>
          </a:ln>
        </p:spPr>
        <p:txBody>
          <a:bodyPr wrap="square">
            <a:spAutoFit/>
          </a:bodyPr>
          <a:lstStyle/>
          <a:p>
            <a:pPr indent="0" algn="just">
              <a:buFont typeface="Wingdings" panose="05000000000000000000" charset="0"/>
              <a:buNone/>
            </a:pPr>
            <a:r>
              <a:rPr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①</a:t>
            </a:r>
            <a:r>
              <a:rPr lang="zh-CN"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收银机扫描商品</a:t>
            </a:r>
            <a:r>
              <a:rPr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a:t>
            </a:r>
            <a:endParaRPr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algn="just">
              <a:buFont typeface="Arial" panose="020B0604020202020204" pitchFamily="34" charset="0"/>
              <a:buNone/>
            </a:pPr>
            <a:endParaRPr lang="zh-CN" altLang="en-US"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algn="just">
              <a:buFont typeface="Arial" panose="020B0604020202020204" pitchFamily="34" charset="0"/>
              <a:buNone/>
            </a:pPr>
            <a:endParaRPr lang="zh-CN" altLang="en-US"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pic>
        <p:nvPicPr>
          <p:cNvPr id="8" name="图片 7"/>
          <p:cNvPicPr>
            <a:picLocks noChangeAspect="1"/>
          </p:cNvPicPr>
          <p:nvPr/>
        </p:nvPicPr>
        <p:blipFill>
          <a:blip r:embed="rId2"/>
          <a:stretch>
            <a:fillRect/>
          </a:stretch>
        </p:blipFill>
        <p:spPr>
          <a:xfrm>
            <a:off x="5441274" y="2235605"/>
            <a:ext cx="3656965" cy="258064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副标题 2"/>
          <p:cNvSpPr>
            <a:spLocks noGrp="1"/>
          </p:cNvSpPr>
          <p:nvPr/>
        </p:nvSpPr>
        <p:spPr>
          <a:xfrm>
            <a:off x="10326370" y="6165850"/>
            <a:ext cx="1577975" cy="2819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rPr>
              <a:t> </a:t>
            </a:r>
            <a:endPar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6" name="矩形 16"/>
          <p:cNvSpPr/>
          <p:nvPr/>
        </p:nvSpPr>
        <p:spPr>
          <a:xfrm>
            <a:off x="866775" y="173990"/>
            <a:ext cx="8763608" cy="830997"/>
          </a:xfrm>
          <a:prstGeom prst="rect">
            <a:avLst/>
          </a:prstGeom>
          <a:noFill/>
          <a:ln w="9525">
            <a:noFill/>
          </a:ln>
        </p:spPr>
        <p:txBody>
          <a:bodyPr wrap="square">
            <a:spAutoFit/>
          </a:bodyPr>
          <a:lstStyle/>
          <a:p>
            <a:pPr lvl="0"/>
            <a:r>
              <a:rPr lang="zh-CN" altLang="en-US" sz="4800" b="1" dirty="0">
                <a:solidFill>
                  <a:srgbClr val="00B0F0"/>
                </a:solidFill>
                <a:effectLst>
                  <a:outerShdw blurRad="38100" dist="19050" dir="2700000" algn="tl" rotWithShape="0">
                    <a:prstClr val="black">
                      <a:alpha val="40000"/>
                    </a:prstClr>
                  </a:outerShdw>
                </a:effectLst>
                <a:latin typeface="微软雅黑" panose="020B0503020204020204" pitchFamily="34" charset="-122"/>
                <a:ea typeface="微软雅黑" panose="020B0503020204020204" pitchFamily="34" charset="-122"/>
              </a:rPr>
              <a:t>收银流程</a:t>
            </a:r>
            <a:r>
              <a:rPr lang="en-US" altLang="zh-CN" sz="4800" b="1" dirty="0">
                <a:solidFill>
                  <a:srgbClr val="00B0F0"/>
                </a:solidFill>
                <a:effectLst>
                  <a:outerShdw blurRad="38100" dist="19050" dir="2700000" algn="tl" rotWithShape="0">
                    <a:prstClr val="black">
                      <a:alpha val="40000"/>
                    </a:prstClr>
                  </a:outerShdw>
                </a:effectLst>
                <a:latin typeface="微软雅黑" panose="020B0503020204020204" pitchFamily="34" charset="-122"/>
                <a:ea typeface="微软雅黑" panose="020B0503020204020204" pitchFamily="34" charset="-122"/>
              </a:rPr>
              <a:t>-</a:t>
            </a:r>
            <a:r>
              <a:rPr lang="zh-CN" altLang="en-US" sz="4800" b="1" dirty="0">
                <a:solidFill>
                  <a:srgbClr val="00B0F0"/>
                </a:solidFill>
                <a:effectLst>
                  <a:outerShdw blurRad="38100" dist="19050" dir="2700000" algn="tl" rotWithShape="0">
                    <a:prstClr val="black">
                      <a:alpha val="40000"/>
                    </a:prstClr>
                  </a:outerShdw>
                </a:effectLst>
                <a:latin typeface="微软雅黑" panose="020B0503020204020204" pitchFamily="34" charset="-122"/>
                <a:ea typeface="微软雅黑" panose="020B0503020204020204" pitchFamily="34" charset="-122"/>
              </a:rPr>
              <a:t>对接收银机</a:t>
            </a:r>
            <a:endParaRPr lang="zh-CN" altLang="en-US" sz="4800" b="1" dirty="0">
              <a:solidFill>
                <a:srgbClr val="00B0F0"/>
              </a:solidFill>
              <a:effectLst>
                <a:outerShdw blurRad="38100" dist="1905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9" name="矩形 7"/>
          <p:cNvSpPr/>
          <p:nvPr/>
        </p:nvSpPr>
        <p:spPr>
          <a:xfrm>
            <a:off x="651510" y="2228670"/>
            <a:ext cx="4023230" cy="677108"/>
          </a:xfrm>
          <a:prstGeom prst="rect">
            <a:avLst/>
          </a:prstGeom>
          <a:noFill/>
          <a:ln w="9525">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 typeface="Wingdings" panose="05000000000000000000" charset="0"/>
              <a:buNone/>
              <a:defRPr/>
            </a:pPr>
            <a:endParaRPr kumimoji="0" lang="zh-CN" altLang="en-US" sz="14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p:txBody>
      </p:sp>
      <p:sp>
        <p:nvSpPr>
          <p:cNvPr id="7" name="矩形 7"/>
          <p:cNvSpPr/>
          <p:nvPr/>
        </p:nvSpPr>
        <p:spPr>
          <a:xfrm>
            <a:off x="1887090" y="3040380"/>
            <a:ext cx="2787650" cy="1015663"/>
          </a:xfrm>
          <a:prstGeom prst="rect">
            <a:avLst/>
          </a:prstGeom>
          <a:noFill/>
          <a:ln w="9525">
            <a:noFill/>
          </a:ln>
        </p:spPr>
        <p:txBody>
          <a:bodyPr wrap="square">
            <a:spAutoFit/>
          </a:bodyPr>
          <a:lstStyle/>
          <a:p>
            <a:pPr indent="0" algn="just">
              <a:buFont typeface="Wingdings" panose="05000000000000000000" charset="0"/>
              <a:buNone/>
            </a:pPr>
            <a:r>
              <a:rPr lang="zh-CN"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②确认付款订单</a:t>
            </a:r>
            <a:r>
              <a:rPr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a:t>
            </a:r>
            <a:endParaRPr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algn="just">
              <a:buFont typeface="Arial" panose="020B0604020202020204" pitchFamily="34" charset="0"/>
              <a:buNone/>
            </a:pPr>
            <a:endParaRPr lang="zh-CN" altLang="en-US"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algn="just">
              <a:buFont typeface="Arial" panose="020B0604020202020204" pitchFamily="34" charset="0"/>
              <a:buNone/>
            </a:pPr>
            <a:endParaRPr lang="zh-CN" altLang="en-US"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pic>
        <p:nvPicPr>
          <p:cNvPr id="8" name="图片 7" descr="56ef462210075f9785e1fbd36d2f7ce"/>
          <p:cNvPicPr>
            <a:picLocks noChangeAspect="1"/>
          </p:cNvPicPr>
          <p:nvPr/>
        </p:nvPicPr>
        <p:blipFill>
          <a:blip r:embed="rId2"/>
          <a:stretch>
            <a:fillRect/>
          </a:stretch>
        </p:blipFill>
        <p:spPr>
          <a:xfrm>
            <a:off x="6467812" y="1807452"/>
            <a:ext cx="4104937" cy="2988283"/>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副标题 2"/>
          <p:cNvSpPr>
            <a:spLocks noGrp="1"/>
          </p:cNvSpPr>
          <p:nvPr/>
        </p:nvSpPr>
        <p:spPr>
          <a:xfrm>
            <a:off x="10326370" y="6165850"/>
            <a:ext cx="1577975" cy="2819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rPr>
              <a:t> </a:t>
            </a:r>
            <a:endPar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6" name="矩形 16"/>
          <p:cNvSpPr/>
          <p:nvPr/>
        </p:nvSpPr>
        <p:spPr>
          <a:xfrm>
            <a:off x="866775" y="173990"/>
            <a:ext cx="8763608" cy="830997"/>
          </a:xfrm>
          <a:prstGeom prst="rect">
            <a:avLst/>
          </a:prstGeom>
          <a:noFill/>
          <a:ln w="9525">
            <a:noFill/>
          </a:ln>
        </p:spPr>
        <p:txBody>
          <a:bodyPr wrap="square">
            <a:spAutoFit/>
          </a:bodyPr>
          <a:lstStyle/>
          <a:p>
            <a:pPr lvl="0"/>
            <a:r>
              <a:rPr lang="zh-CN" altLang="en-US" sz="4800" b="1" dirty="0">
                <a:solidFill>
                  <a:srgbClr val="00B0F0"/>
                </a:solidFill>
                <a:effectLst>
                  <a:outerShdw blurRad="38100" dist="19050" dir="2700000" algn="tl" rotWithShape="0">
                    <a:prstClr val="black">
                      <a:alpha val="40000"/>
                    </a:prstClr>
                  </a:outerShdw>
                </a:effectLst>
                <a:latin typeface="微软雅黑" panose="020B0503020204020204" pitchFamily="34" charset="-122"/>
                <a:ea typeface="微软雅黑" panose="020B0503020204020204" pitchFamily="34" charset="-122"/>
              </a:rPr>
              <a:t>收银流程</a:t>
            </a:r>
            <a:r>
              <a:rPr lang="en-US" altLang="zh-CN" sz="4800" b="1" dirty="0">
                <a:solidFill>
                  <a:srgbClr val="00B0F0"/>
                </a:solidFill>
                <a:effectLst>
                  <a:outerShdw blurRad="38100" dist="19050" dir="2700000" algn="tl" rotWithShape="0">
                    <a:prstClr val="black">
                      <a:alpha val="40000"/>
                    </a:prstClr>
                  </a:outerShdw>
                </a:effectLst>
                <a:latin typeface="微软雅黑" panose="020B0503020204020204" pitchFamily="34" charset="-122"/>
                <a:ea typeface="微软雅黑" panose="020B0503020204020204" pitchFamily="34" charset="-122"/>
              </a:rPr>
              <a:t>-</a:t>
            </a:r>
            <a:r>
              <a:rPr lang="zh-CN" altLang="en-US" sz="4800" b="1" dirty="0">
                <a:solidFill>
                  <a:srgbClr val="00B0F0"/>
                </a:solidFill>
                <a:effectLst>
                  <a:outerShdw blurRad="38100" dist="19050" dir="2700000" algn="tl" rotWithShape="0">
                    <a:prstClr val="black">
                      <a:alpha val="40000"/>
                    </a:prstClr>
                  </a:outerShdw>
                </a:effectLst>
                <a:latin typeface="微软雅黑" panose="020B0503020204020204" pitchFamily="34" charset="-122"/>
                <a:ea typeface="微软雅黑" panose="020B0503020204020204" pitchFamily="34" charset="-122"/>
              </a:rPr>
              <a:t>对接收银机</a:t>
            </a:r>
            <a:endParaRPr lang="zh-CN" altLang="en-US" sz="4800" b="1" dirty="0">
              <a:solidFill>
                <a:srgbClr val="00B0F0"/>
              </a:solidFill>
              <a:effectLst>
                <a:outerShdw blurRad="38100" dist="1905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9" name="矩形 7"/>
          <p:cNvSpPr/>
          <p:nvPr/>
        </p:nvSpPr>
        <p:spPr>
          <a:xfrm>
            <a:off x="651510" y="2228670"/>
            <a:ext cx="4023230" cy="677108"/>
          </a:xfrm>
          <a:prstGeom prst="rect">
            <a:avLst/>
          </a:prstGeom>
          <a:noFill/>
          <a:ln w="9525">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 typeface="Wingdings" panose="05000000000000000000" charset="0"/>
              <a:buNone/>
              <a:defRPr/>
            </a:pPr>
            <a:endParaRPr kumimoji="0" lang="zh-CN" altLang="en-US" sz="14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p:txBody>
      </p:sp>
      <p:sp>
        <p:nvSpPr>
          <p:cNvPr id="7" name="矩形 7"/>
          <p:cNvSpPr/>
          <p:nvPr/>
        </p:nvSpPr>
        <p:spPr>
          <a:xfrm>
            <a:off x="1162296" y="2812560"/>
            <a:ext cx="4826700" cy="1384995"/>
          </a:xfrm>
          <a:prstGeom prst="rect">
            <a:avLst/>
          </a:prstGeom>
          <a:noFill/>
          <a:ln w="9525">
            <a:noFill/>
          </a:ln>
        </p:spPr>
        <p:txBody>
          <a:bodyPr wrap="square">
            <a:spAutoFit/>
          </a:bodyPr>
          <a:lstStyle/>
          <a:p>
            <a:pPr indent="0" algn="just">
              <a:buFont typeface="Wingdings" panose="05000000000000000000" charset="0"/>
              <a:buNone/>
            </a:pPr>
            <a:r>
              <a:rPr lang="zh-CN"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③</a:t>
            </a:r>
            <a:r>
              <a:rPr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扫描用户的付款码，弹出移动支付确认付款页面，确认付款；</a:t>
            </a:r>
            <a:endParaRPr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algn="just">
              <a:buFont typeface="Arial" panose="020B0604020202020204" pitchFamily="34" charset="0"/>
              <a:buNone/>
            </a:pPr>
            <a:endParaRPr lang="zh-CN" altLang="en-US"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algn="just">
              <a:buFont typeface="Arial" panose="020B0604020202020204" pitchFamily="34" charset="0"/>
              <a:buNone/>
            </a:pPr>
            <a:endParaRPr lang="zh-CN" altLang="en-US"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pic>
        <p:nvPicPr>
          <p:cNvPr id="8" name="图片 7" descr="84730960577441a5bc0e3196a1e6b09"/>
          <p:cNvPicPr>
            <a:picLocks noChangeAspect="1"/>
          </p:cNvPicPr>
          <p:nvPr/>
        </p:nvPicPr>
        <p:blipFill>
          <a:blip r:embed="rId2"/>
          <a:stretch>
            <a:fillRect/>
          </a:stretch>
        </p:blipFill>
        <p:spPr>
          <a:xfrm>
            <a:off x="6613992" y="1815546"/>
            <a:ext cx="4023230" cy="3379024"/>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副标题 2"/>
          <p:cNvSpPr>
            <a:spLocks noGrp="1"/>
          </p:cNvSpPr>
          <p:nvPr/>
        </p:nvSpPr>
        <p:spPr>
          <a:xfrm>
            <a:off x="10326370" y="6165850"/>
            <a:ext cx="1577975" cy="2819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rPr>
              <a:t> </a:t>
            </a:r>
            <a:endPar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6" name="矩形 16"/>
          <p:cNvSpPr/>
          <p:nvPr/>
        </p:nvSpPr>
        <p:spPr>
          <a:xfrm>
            <a:off x="866775" y="173990"/>
            <a:ext cx="8763608" cy="830997"/>
          </a:xfrm>
          <a:prstGeom prst="rect">
            <a:avLst/>
          </a:prstGeom>
          <a:noFill/>
          <a:ln w="9525">
            <a:noFill/>
          </a:ln>
        </p:spPr>
        <p:txBody>
          <a:bodyPr wrap="square">
            <a:spAutoFit/>
          </a:bodyPr>
          <a:lstStyle/>
          <a:p>
            <a:pPr lvl="0"/>
            <a:r>
              <a:rPr lang="zh-CN" altLang="en-US" sz="4800" b="1" dirty="0">
                <a:solidFill>
                  <a:srgbClr val="00B0F0"/>
                </a:solidFill>
                <a:effectLst>
                  <a:outerShdw blurRad="38100" dist="19050" dir="2700000" algn="tl" rotWithShape="0">
                    <a:prstClr val="black">
                      <a:alpha val="40000"/>
                    </a:prstClr>
                  </a:outerShdw>
                </a:effectLst>
                <a:latin typeface="微软雅黑" panose="020B0503020204020204" pitchFamily="34" charset="-122"/>
                <a:ea typeface="微软雅黑" panose="020B0503020204020204" pitchFamily="34" charset="-122"/>
              </a:rPr>
              <a:t>收银流程</a:t>
            </a:r>
            <a:r>
              <a:rPr lang="en-US" altLang="zh-CN" sz="4800" b="1" dirty="0">
                <a:solidFill>
                  <a:srgbClr val="00B0F0"/>
                </a:solidFill>
                <a:effectLst>
                  <a:outerShdw blurRad="38100" dist="19050" dir="2700000" algn="tl" rotWithShape="0">
                    <a:prstClr val="black">
                      <a:alpha val="40000"/>
                    </a:prstClr>
                  </a:outerShdw>
                </a:effectLst>
                <a:latin typeface="微软雅黑" panose="020B0503020204020204" pitchFamily="34" charset="-122"/>
                <a:ea typeface="微软雅黑" panose="020B0503020204020204" pitchFamily="34" charset="-122"/>
              </a:rPr>
              <a:t>-</a:t>
            </a:r>
            <a:r>
              <a:rPr lang="zh-CN" altLang="en-US" sz="4800" b="1" dirty="0">
                <a:solidFill>
                  <a:srgbClr val="00B0F0"/>
                </a:solidFill>
                <a:effectLst>
                  <a:outerShdw blurRad="38100" dist="19050" dir="2700000" algn="tl" rotWithShape="0">
                    <a:prstClr val="black">
                      <a:alpha val="40000"/>
                    </a:prstClr>
                  </a:outerShdw>
                </a:effectLst>
                <a:latin typeface="微软雅黑" panose="020B0503020204020204" pitchFamily="34" charset="-122"/>
                <a:ea typeface="微软雅黑" panose="020B0503020204020204" pitchFamily="34" charset="-122"/>
              </a:rPr>
              <a:t>对接收银机</a:t>
            </a:r>
            <a:endParaRPr lang="zh-CN" altLang="en-US" sz="4800" b="1" dirty="0">
              <a:solidFill>
                <a:srgbClr val="00B0F0"/>
              </a:solidFill>
              <a:effectLst>
                <a:outerShdw blurRad="38100" dist="1905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9" name="矩形 7"/>
          <p:cNvSpPr/>
          <p:nvPr/>
        </p:nvSpPr>
        <p:spPr>
          <a:xfrm>
            <a:off x="651510" y="2228670"/>
            <a:ext cx="4023230" cy="677108"/>
          </a:xfrm>
          <a:prstGeom prst="rect">
            <a:avLst/>
          </a:prstGeom>
          <a:noFill/>
          <a:ln w="9525">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 typeface="Wingdings" panose="05000000000000000000" charset="0"/>
              <a:buNone/>
              <a:defRPr/>
            </a:pPr>
            <a:endParaRPr kumimoji="0" lang="zh-CN" altLang="en-US" sz="14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p:txBody>
      </p:sp>
      <p:sp>
        <p:nvSpPr>
          <p:cNvPr id="7" name="矩形 7"/>
          <p:cNvSpPr/>
          <p:nvPr/>
        </p:nvSpPr>
        <p:spPr>
          <a:xfrm>
            <a:off x="1003244" y="2926925"/>
            <a:ext cx="4511349" cy="830997"/>
          </a:xfrm>
          <a:prstGeom prst="rect">
            <a:avLst/>
          </a:prstGeom>
          <a:noFill/>
          <a:ln w="9525">
            <a:noFill/>
          </a:ln>
        </p:spPr>
        <p:txBody>
          <a:bodyPr wrap="square">
            <a:spAutoFit/>
          </a:bodyPr>
          <a:lstStyle/>
          <a:p>
            <a:pPr indent="0" algn="just">
              <a:buFont typeface="Wingdings" panose="05000000000000000000" charset="0"/>
              <a:buNone/>
            </a:pPr>
            <a:r>
              <a:rPr lang="zh-CN" sz="16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 </a:t>
            </a:r>
            <a:r>
              <a:rPr lang="zh-CN"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④收款成功，并打印收款小票，自动关闭交易结果页面</a:t>
            </a:r>
            <a:endParaRPr lang="zh-CN" altLang="en-US"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pic>
        <p:nvPicPr>
          <p:cNvPr id="8" name="图片 7" descr="cefac5ceba04d0f4ba5a3eb8acff427"/>
          <p:cNvPicPr>
            <a:picLocks noChangeAspect="1"/>
          </p:cNvPicPr>
          <p:nvPr/>
        </p:nvPicPr>
        <p:blipFill>
          <a:blip r:embed="rId2"/>
          <a:stretch>
            <a:fillRect/>
          </a:stretch>
        </p:blipFill>
        <p:spPr>
          <a:xfrm>
            <a:off x="6354446" y="1670604"/>
            <a:ext cx="4511349" cy="3451326"/>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副标题 2"/>
          <p:cNvSpPr>
            <a:spLocks noGrp="1"/>
          </p:cNvSpPr>
          <p:nvPr/>
        </p:nvSpPr>
        <p:spPr>
          <a:xfrm>
            <a:off x="10326370" y="6165850"/>
            <a:ext cx="1577975" cy="2819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rPr>
              <a:t> </a:t>
            </a:r>
            <a:endPar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6" name="矩形 16"/>
          <p:cNvSpPr/>
          <p:nvPr/>
        </p:nvSpPr>
        <p:spPr>
          <a:xfrm>
            <a:off x="866775" y="173990"/>
            <a:ext cx="8763608" cy="830997"/>
          </a:xfrm>
          <a:prstGeom prst="rect">
            <a:avLst/>
          </a:prstGeom>
          <a:noFill/>
          <a:ln w="9525">
            <a:noFill/>
          </a:ln>
        </p:spPr>
        <p:txBody>
          <a:bodyPr wrap="square">
            <a:spAutoFit/>
          </a:bodyPr>
          <a:lstStyle/>
          <a:p>
            <a:pPr lvl="0"/>
            <a:r>
              <a:rPr lang="zh-CN" altLang="en-US" sz="4800" b="1" dirty="0">
                <a:solidFill>
                  <a:srgbClr val="00B0F0"/>
                </a:solidFill>
                <a:effectLst>
                  <a:outerShdw blurRad="38100" dist="19050" dir="2700000" algn="tl" rotWithShape="0">
                    <a:prstClr val="black">
                      <a:alpha val="40000"/>
                    </a:prstClr>
                  </a:outerShdw>
                </a:effectLst>
                <a:latin typeface="微软雅黑" panose="020B0503020204020204" pitchFamily="34" charset="-122"/>
                <a:ea typeface="微软雅黑" panose="020B0503020204020204" pitchFamily="34" charset="-122"/>
              </a:rPr>
              <a:t>收银流程</a:t>
            </a:r>
            <a:r>
              <a:rPr lang="en-US" altLang="zh-CN" sz="4800" b="1" dirty="0">
                <a:solidFill>
                  <a:srgbClr val="00B0F0"/>
                </a:solidFill>
                <a:effectLst>
                  <a:outerShdw blurRad="38100" dist="19050" dir="2700000" algn="tl" rotWithShape="0">
                    <a:prstClr val="black">
                      <a:alpha val="40000"/>
                    </a:prstClr>
                  </a:outerShdw>
                </a:effectLst>
                <a:latin typeface="微软雅黑" panose="020B0503020204020204" pitchFamily="34" charset="-122"/>
                <a:ea typeface="微软雅黑" panose="020B0503020204020204" pitchFamily="34" charset="-122"/>
              </a:rPr>
              <a:t>-</a:t>
            </a:r>
            <a:r>
              <a:rPr lang="zh-CN" altLang="en-US" sz="4800" b="1" dirty="0">
                <a:solidFill>
                  <a:srgbClr val="00B0F0"/>
                </a:solidFill>
                <a:effectLst>
                  <a:outerShdw blurRad="38100" dist="19050" dir="2700000" algn="tl" rotWithShape="0">
                    <a:prstClr val="black">
                      <a:alpha val="40000"/>
                    </a:prstClr>
                  </a:outerShdw>
                </a:effectLst>
                <a:latin typeface="微软雅黑" panose="020B0503020204020204" pitchFamily="34" charset="-122"/>
                <a:ea typeface="微软雅黑" panose="020B0503020204020204" pitchFamily="34" charset="-122"/>
              </a:rPr>
              <a:t>对接收银机</a:t>
            </a:r>
            <a:endParaRPr lang="zh-CN" altLang="en-US" sz="4800" b="1" dirty="0">
              <a:solidFill>
                <a:srgbClr val="00B0F0"/>
              </a:solidFill>
              <a:effectLst>
                <a:outerShdw blurRad="38100" dist="1905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9" name="矩形 7"/>
          <p:cNvSpPr/>
          <p:nvPr/>
        </p:nvSpPr>
        <p:spPr>
          <a:xfrm>
            <a:off x="651510" y="2228670"/>
            <a:ext cx="4023230" cy="677108"/>
          </a:xfrm>
          <a:prstGeom prst="rect">
            <a:avLst/>
          </a:prstGeom>
          <a:noFill/>
          <a:ln w="9525">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 typeface="Wingdings" panose="05000000000000000000" charset="0"/>
              <a:buNone/>
              <a:defRPr/>
            </a:pPr>
            <a:endParaRPr kumimoji="0" lang="zh-CN" altLang="en-US" sz="14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p:txBody>
      </p:sp>
      <p:sp>
        <p:nvSpPr>
          <p:cNvPr id="7" name="矩形 7"/>
          <p:cNvSpPr/>
          <p:nvPr/>
        </p:nvSpPr>
        <p:spPr>
          <a:xfrm>
            <a:off x="1081622" y="2906814"/>
            <a:ext cx="4453350" cy="830997"/>
          </a:xfrm>
          <a:prstGeom prst="rect">
            <a:avLst/>
          </a:prstGeom>
          <a:noFill/>
          <a:ln w="9525">
            <a:noFill/>
          </a:ln>
        </p:spPr>
        <p:txBody>
          <a:bodyPr wrap="square">
            <a:spAutoFit/>
          </a:bodyPr>
          <a:lstStyle/>
          <a:p>
            <a:pPr indent="0" algn="just">
              <a:buFont typeface="Wingdings" panose="05000000000000000000" charset="0"/>
              <a:buNone/>
            </a:pPr>
            <a:r>
              <a:rPr lang="zh-CN"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⑤收银软件完成记账，打印商品交易凭证；</a:t>
            </a:r>
            <a:endParaRPr lang="zh-CN"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pic>
        <p:nvPicPr>
          <p:cNvPr id="8" name="图片 7" descr="2fdec39c3bddd5ea5500b70670d1840"/>
          <p:cNvPicPr>
            <a:picLocks noChangeAspect="1"/>
          </p:cNvPicPr>
          <p:nvPr/>
        </p:nvPicPr>
        <p:blipFill>
          <a:blip r:embed="rId2"/>
          <a:stretch>
            <a:fillRect/>
          </a:stretch>
        </p:blipFill>
        <p:spPr>
          <a:xfrm>
            <a:off x="6657029" y="1871345"/>
            <a:ext cx="4144010" cy="311531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副标题 2"/>
          <p:cNvSpPr>
            <a:spLocks noGrp="1"/>
          </p:cNvSpPr>
          <p:nvPr/>
        </p:nvSpPr>
        <p:spPr>
          <a:xfrm>
            <a:off x="10326370" y="6165850"/>
            <a:ext cx="1577975" cy="2819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rPr>
              <a:t> </a:t>
            </a:r>
            <a:endPar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6" name="矩形 16"/>
          <p:cNvSpPr/>
          <p:nvPr/>
        </p:nvSpPr>
        <p:spPr>
          <a:xfrm>
            <a:off x="866775" y="173990"/>
            <a:ext cx="5405120" cy="830997"/>
          </a:xfrm>
          <a:prstGeom prst="rect">
            <a:avLst/>
          </a:prstGeom>
          <a:noFill/>
          <a:ln w="9525">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defRPr/>
            </a:pPr>
            <a:r>
              <a:rPr kumimoji="0" lang="zh-CN" altLang="en-US" sz="4800" b="1" i="0" u="none" strike="noStrike" kern="1200" cap="none" spc="0" normalizeH="0" baseline="0" noProof="0" dirty="0">
                <a:ln>
                  <a:noFill/>
                </a:ln>
                <a:solidFill>
                  <a:srgbClr val="00B0F0"/>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产品特点</a:t>
            </a:r>
            <a:endParaRPr kumimoji="0" lang="zh-CN" altLang="en-US" sz="4800" b="1" i="0" u="none" strike="noStrike" kern="1200" cap="none" spc="0" normalizeH="0" baseline="0" noProof="0" dirty="0">
              <a:ln>
                <a:noFill/>
              </a:ln>
              <a:solidFill>
                <a:srgbClr val="00B0F0"/>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endParaRPr>
          </a:p>
        </p:txBody>
      </p:sp>
      <p:sp>
        <p:nvSpPr>
          <p:cNvPr id="7" name="矩形 7"/>
          <p:cNvSpPr/>
          <p:nvPr/>
        </p:nvSpPr>
        <p:spPr>
          <a:xfrm>
            <a:off x="1050587" y="1721796"/>
            <a:ext cx="4460578" cy="584775"/>
          </a:xfrm>
          <a:prstGeom prst="rect">
            <a:avLst/>
          </a:prstGeom>
          <a:noFill/>
          <a:ln w="9525">
            <a:noFill/>
          </a:ln>
        </p:spPr>
        <p:txBody>
          <a:bodyPr wrap="square">
            <a:spAutoFit/>
          </a:bodyPr>
          <a:lstStyle/>
          <a:p>
            <a:pPr algn="just">
              <a:buFont typeface="Arial" panose="020B0604020202020204" pitchFamily="34" charset="0"/>
              <a:buNone/>
            </a:pPr>
            <a:r>
              <a:rPr lang="zh-CN" altLang="en-US" sz="32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无需手动输入</a:t>
            </a:r>
            <a:endParaRPr lang="zh-CN" altLang="en-US" sz="32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sp>
        <p:nvSpPr>
          <p:cNvPr id="8" name="矩形 7"/>
          <p:cNvSpPr/>
          <p:nvPr/>
        </p:nvSpPr>
        <p:spPr>
          <a:xfrm>
            <a:off x="866775" y="2825831"/>
            <a:ext cx="6524544" cy="2616101"/>
          </a:xfrm>
          <a:prstGeom prst="rect">
            <a:avLst/>
          </a:prstGeom>
          <a:noFill/>
          <a:ln w="9525">
            <a:noFill/>
          </a:ln>
        </p:spPr>
        <p:txBody>
          <a:bodyPr wrap="square">
            <a:spAutoFit/>
          </a:bodyPr>
          <a:lstStyle/>
          <a:p>
            <a:pPr marL="285750" indent="-285750" algn="just">
              <a:buFont typeface="Wingdings" panose="05000000000000000000" charset="0"/>
              <a:buChar char=""/>
            </a:pPr>
            <a:r>
              <a:rPr sz="32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可识别同步收银系统合计金额，无需手动输入。</a:t>
            </a:r>
            <a:endParaRPr sz="32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marL="285750" indent="-285750" algn="just">
              <a:buFont typeface="Wingdings" panose="05000000000000000000" charset="0"/>
              <a:buChar char=""/>
            </a:pPr>
            <a:endParaRPr lang="zh-CN" altLang="en-US" sz="32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marL="285750" indent="-285750" algn="just">
              <a:buFont typeface="Wingdings" panose="05000000000000000000" charset="0"/>
              <a:buChar char=""/>
            </a:pPr>
            <a:r>
              <a:rPr lang="zh-CN" altLang="en-US" sz="32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避免店员在高峰期出现误操作。</a:t>
            </a:r>
            <a:endParaRPr lang="zh-CN" altLang="en-US" sz="32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algn="just">
              <a:buFont typeface="Arial" panose="020B0604020202020204" pitchFamily="34" charset="0"/>
              <a:buNone/>
            </a:pPr>
            <a:endParaRPr lang="zh-CN" altLang="en-US"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algn="just">
              <a:buFont typeface="Arial" panose="020B0604020202020204" pitchFamily="34" charset="0"/>
              <a:buNone/>
            </a:pPr>
            <a:endParaRPr lang="zh-CN" altLang="en-US"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pic>
        <p:nvPicPr>
          <p:cNvPr id="9" name="图片 8" descr="ba65c4bc2ba6f677681d4504a8b7f6f"/>
          <p:cNvPicPr>
            <a:picLocks noChangeAspect="1"/>
          </p:cNvPicPr>
          <p:nvPr/>
        </p:nvPicPr>
        <p:blipFill>
          <a:blip r:embed="rId2"/>
          <a:stretch>
            <a:fillRect/>
          </a:stretch>
        </p:blipFill>
        <p:spPr>
          <a:xfrm>
            <a:off x="8924290" y="3040997"/>
            <a:ext cx="2400935" cy="2400935"/>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副标题 2"/>
          <p:cNvSpPr>
            <a:spLocks noGrp="1"/>
          </p:cNvSpPr>
          <p:nvPr/>
        </p:nvSpPr>
        <p:spPr>
          <a:xfrm>
            <a:off x="10326370" y="6165850"/>
            <a:ext cx="1577975" cy="2819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rPr>
              <a:t> </a:t>
            </a:r>
            <a:endPar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6" name="矩形 16"/>
          <p:cNvSpPr/>
          <p:nvPr/>
        </p:nvSpPr>
        <p:spPr>
          <a:xfrm>
            <a:off x="866775" y="173990"/>
            <a:ext cx="8763608" cy="830997"/>
          </a:xfrm>
          <a:prstGeom prst="rect">
            <a:avLst/>
          </a:prstGeom>
          <a:noFill/>
          <a:ln w="9525">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srgbClr val="00B0F0"/>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收款记录</a:t>
            </a:r>
            <a:endParaRPr kumimoji="0" lang="zh-CN" altLang="en-US" sz="4800" b="1" i="0" u="none" strike="noStrike" kern="1200" cap="none" spc="0" normalizeH="0" baseline="0" noProof="0" dirty="0">
              <a:ln>
                <a:noFill/>
              </a:ln>
              <a:solidFill>
                <a:srgbClr val="00B0F0"/>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endParaRPr>
          </a:p>
        </p:txBody>
      </p:sp>
      <p:sp>
        <p:nvSpPr>
          <p:cNvPr id="9" name="矩形 7"/>
          <p:cNvSpPr/>
          <p:nvPr/>
        </p:nvSpPr>
        <p:spPr>
          <a:xfrm>
            <a:off x="651510" y="2228670"/>
            <a:ext cx="4023230" cy="677108"/>
          </a:xfrm>
          <a:prstGeom prst="rect">
            <a:avLst/>
          </a:prstGeom>
          <a:noFill/>
          <a:ln w="9525">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 typeface="Wingdings" panose="05000000000000000000" charset="0"/>
              <a:buNone/>
              <a:defRPr/>
            </a:pPr>
            <a:endParaRPr kumimoji="0" lang="zh-CN" altLang="en-US" sz="14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p:txBody>
      </p:sp>
      <p:sp>
        <p:nvSpPr>
          <p:cNvPr id="10" name="矩形 7"/>
          <p:cNvSpPr/>
          <p:nvPr/>
        </p:nvSpPr>
        <p:spPr>
          <a:xfrm>
            <a:off x="330740" y="1884451"/>
            <a:ext cx="5710551" cy="2862322"/>
          </a:xfrm>
          <a:prstGeom prst="rect">
            <a:avLst/>
          </a:prstGeom>
          <a:noFill/>
          <a:ln w="9525">
            <a:noFill/>
          </a:ln>
        </p:spPr>
        <p:txBody>
          <a:bodyPr wrap="square">
            <a:spAutoFit/>
          </a:bodyPr>
          <a:lstStyle/>
          <a:p>
            <a:pPr indent="0" algn="just">
              <a:buFont typeface="Wingdings" panose="05000000000000000000" charset="0"/>
              <a:buNone/>
            </a:pPr>
            <a:r>
              <a:rPr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①</a:t>
            </a:r>
            <a:r>
              <a:rPr lang="zh-CN" altLang="en-US" sz="2400" dirty="0">
                <a:solidFill>
                  <a:srgbClr val="00B0F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能够显示指定时段内所有的交易记录</a:t>
            </a:r>
            <a:r>
              <a:rPr sz="2400" dirty="0">
                <a:solidFill>
                  <a:srgbClr val="00B0F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a:t>
            </a:r>
            <a:endParaRPr lang="en-US" altLang="zh-CN" sz="2400" dirty="0">
              <a:solidFill>
                <a:srgbClr val="00B0F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a:p>
            <a:pPr indent="0" algn="just">
              <a:buFont typeface="Wingdings" panose="05000000000000000000" charset="0"/>
              <a:buNone/>
            </a:pPr>
            <a:endParaRPr lang="en-US" altLang="zh-CN" sz="2400" dirty="0">
              <a:solidFill>
                <a:srgbClr val="00B0F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a:p>
            <a:pPr indent="0" algn="just">
              <a:buFont typeface="Wingdings" panose="05000000000000000000" charset="0"/>
              <a:buNone/>
            </a:pPr>
            <a:r>
              <a:rPr sz="2400" dirty="0">
                <a:solidFill>
                  <a:srgbClr val="00B0F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②</a:t>
            </a:r>
            <a:r>
              <a:rPr lang="zh-CN" altLang="en-US" sz="2400" dirty="0">
                <a:solidFill>
                  <a:srgbClr val="00B0F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能够根据订单号查询单笔交易</a:t>
            </a:r>
            <a:r>
              <a:rPr sz="2400" dirty="0">
                <a:solidFill>
                  <a:srgbClr val="00B0F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a:t>
            </a:r>
            <a:endParaRPr lang="en-US" altLang="zh-CN" sz="2400" dirty="0">
              <a:solidFill>
                <a:srgbClr val="00B0F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a:p>
            <a:pPr indent="0" algn="just">
              <a:buFont typeface="Wingdings" panose="05000000000000000000" charset="0"/>
              <a:buNone/>
            </a:pPr>
            <a:endParaRPr lang="en-US" altLang="zh-CN" sz="2400" dirty="0">
              <a:solidFill>
                <a:srgbClr val="00B0F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a:p>
            <a:pPr indent="0" algn="just">
              <a:buFont typeface="Wingdings" panose="05000000000000000000" charset="0"/>
              <a:buNone/>
            </a:pPr>
            <a:r>
              <a:rPr sz="2400" dirty="0">
                <a:solidFill>
                  <a:srgbClr val="00B0F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③能够对每笔支付成功交易做退款操作，能够对每笔交易做打印操作；</a:t>
            </a:r>
            <a:endParaRPr sz="2400" dirty="0">
              <a:solidFill>
                <a:srgbClr val="00B0F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a:p>
            <a:pPr algn="just">
              <a:buFont typeface="Arial" panose="020B0604020202020204" pitchFamily="34" charset="0"/>
              <a:buNone/>
            </a:pPr>
            <a:endParaRPr lang="zh-CN" altLang="en-US"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algn="just">
              <a:buFont typeface="Arial" panose="020B0604020202020204" pitchFamily="34" charset="0"/>
              <a:buNone/>
            </a:pPr>
            <a:endParaRPr lang="zh-CN" altLang="en-US"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pic>
        <p:nvPicPr>
          <p:cNvPr id="11" name="图片 10"/>
          <p:cNvPicPr>
            <a:picLocks noChangeAspect="1"/>
          </p:cNvPicPr>
          <p:nvPr/>
        </p:nvPicPr>
        <p:blipFill>
          <a:blip r:embed="rId2"/>
          <a:stretch>
            <a:fillRect/>
          </a:stretch>
        </p:blipFill>
        <p:spPr>
          <a:xfrm>
            <a:off x="6150710" y="1004987"/>
            <a:ext cx="5753635" cy="4009073"/>
          </a:xfrm>
          <a:prstGeom prst="rect">
            <a:avLst/>
          </a:prstGeom>
        </p:spPr>
      </p:pic>
      <p:pic>
        <p:nvPicPr>
          <p:cNvPr id="12" name="图片 11"/>
          <p:cNvPicPr>
            <a:picLocks noChangeAspect="1"/>
          </p:cNvPicPr>
          <p:nvPr/>
        </p:nvPicPr>
        <p:blipFill>
          <a:blip r:embed="rId3"/>
          <a:stretch>
            <a:fillRect/>
          </a:stretch>
        </p:blipFill>
        <p:spPr>
          <a:xfrm>
            <a:off x="7523593" y="2169071"/>
            <a:ext cx="4486709" cy="1473413"/>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副标题 2"/>
          <p:cNvSpPr>
            <a:spLocks noGrp="1"/>
          </p:cNvSpPr>
          <p:nvPr/>
        </p:nvSpPr>
        <p:spPr>
          <a:xfrm>
            <a:off x="10326370" y="6165850"/>
            <a:ext cx="1577975" cy="2819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rPr>
              <a:t> </a:t>
            </a:r>
            <a:endPar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6" name="矩形 16"/>
          <p:cNvSpPr/>
          <p:nvPr/>
        </p:nvSpPr>
        <p:spPr>
          <a:xfrm>
            <a:off x="866775" y="173990"/>
            <a:ext cx="8763608" cy="830997"/>
          </a:xfrm>
          <a:prstGeom prst="rect">
            <a:avLst/>
          </a:prstGeom>
          <a:noFill/>
          <a:ln w="9525">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srgbClr val="00B0F0"/>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交接班</a:t>
            </a:r>
            <a:endParaRPr kumimoji="0" lang="zh-CN" altLang="en-US" sz="4800" b="1" i="0" u="none" strike="noStrike" kern="1200" cap="none" spc="0" normalizeH="0" baseline="0" noProof="0" dirty="0">
              <a:ln>
                <a:noFill/>
              </a:ln>
              <a:solidFill>
                <a:srgbClr val="00B0F0"/>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endParaRPr>
          </a:p>
        </p:txBody>
      </p:sp>
      <p:sp>
        <p:nvSpPr>
          <p:cNvPr id="9" name="矩形 7"/>
          <p:cNvSpPr/>
          <p:nvPr/>
        </p:nvSpPr>
        <p:spPr>
          <a:xfrm>
            <a:off x="651510" y="2228670"/>
            <a:ext cx="4023230" cy="677108"/>
          </a:xfrm>
          <a:prstGeom prst="rect">
            <a:avLst/>
          </a:prstGeom>
          <a:noFill/>
          <a:ln w="9525">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 typeface="Wingdings" panose="05000000000000000000" charset="0"/>
              <a:buNone/>
              <a:defRPr/>
            </a:pPr>
            <a:endParaRPr kumimoji="0" lang="zh-CN" altLang="en-US" sz="14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p:txBody>
      </p:sp>
      <p:sp>
        <p:nvSpPr>
          <p:cNvPr id="10" name="矩形 7"/>
          <p:cNvSpPr/>
          <p:nvPr/>
        </p:nvSpPr>
        <p:spPr>
          <a:xfrm>
            <a:off x="330740" y="1884451"/>
            <a:ext cx="5710551" cy="646331"/>
          </a:xfrm>
          <a:prstGeom prst="rect">
            <a:avLst/>
          </a:prstGeom>
          <a:noFill/>
          <a:ln w="9525">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p:txBody>
      </p:sp>
      <p:sp>
        <p:nvSpPr>
          <p:cNvPr id="13" name="矩形 7"/>
          <p:cNvSpPr/>
          <p:nvPr/>
        </p:nvSpPr>
        <p:spPr>
          <a:xfrm>
            <a:off x="437514" y="2244060"/>
            <a:ext cx="4679235" cy="2369880"/>
          </a:xfrm>
          <a:prstGeom prst="rect">
            <a:avLst/>
          </a:prstGeom>
          <a:noFill/>
          <a:ln w="9525">
            <a:noFill/>
          </a:ln>
        </p:spPr>
        <p:txBody>
          <a:bodyPr wrap="square">
            <a:spAutoFit/>
          </a:bodyPr>
          <a:lstStyle/>
          <a:p>
            <a:pPr indent="0" algn="just">
              <a:buFont typeface="Wingdings" panose="05000000000000000000" charset="0"/>
              <a:buNone/>
            </a:pPr>
            <a:r>
              <a:rPr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交接班：①显示当前班次的收款/退款汇总，包括各类支付方式的交易笔数与交易金额以及合计交易笔数与金额汇总；</a:t>
            </a:r>
            <a:endParaRPr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indent="0" algn="just">
              <a:buFont typeface="Wingdings" panose="05000000000000000000" charset="0"/>
              <a:buNone/>
            </a:pPr>
            <a:endParaRPr sz="16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algn="just">
              <a:buFont typeface="Arial" panose="020B0604020202020204" pitchFamily="34" charset="0"/>
              <a:buNone/>
            </a:pPr>
            <a:endParaRPr lang="zh-CN" altLang="en-US"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algn="just">
              <a:buFont typeface="Arial" panose="020B0604020202020204" pitchFamily="34" charset="0"/>
              <a:buNone/>
            </a:pPr>
            <a:endParaRPr lang="zh-CN" altLang="en-US"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pic>
        <p:nvPicPr>
          <p:cNvPr id="14" name="图片 13"/>
          <p:cNvPicPr>
            <a:picLocks noChangeAspect="1"/>
          </p:cNvPicPr>
          <p:nvPr/>
        </p:nvPicPr>
        <p:blipFill>
          <a:blip r:embed="rId2"/>
          <a:stretch>
            <a:fillRect/>
          </a:stretch>
        </p:blipFill>
        <p:spPr>
          <a:xfrm>
            <a:off x="5450405" y="1322352"/>
            <a:ext cx="5664952" cy="3908482"/>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副标题 2"/>
          <p:cNvSpPr>
            <a:spLocks noGrp="1"/>
          </p:cNvSpPr>
          <p:nvPr/>
        </p:nvSpPr>
        <p:spPr>
          <a:xfrm>
            <a:off x="10326370" y="6165850"/>
            <a:ext cx="1577975" cy="2819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rPr>
              <a:t> </a:t>
            </a:r>
            <a:endPar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6" name="矩形 16"/>
          <p:cNvSpPr/>
          <p:nvPr/>
        </p:nvSpPr>
        <p:spPr>
          <a:xfrm>
            <a:off x="866775" y="173990"/>
            <a:ext cx="8763608" cy="830997"/>
          </a:xfrm>
          <a:prstGeom prst="rect">
            <a:avLst/>
          </a:prstGeom>
          <a:noFill/>
          <a:ln w="9525">
            <a:noFill/>
          </a:ln>
        </p:spPr>
        <p:txBody>
          <a:bodyPr wrap="square">
            <a:spAutoFit/>
          </a:bodyPr>
          <a:lstStyle/>
          <a:p>
            <a:pPr lvl="0">
              <a:defRPr/>
            </a:pPr>
            <a:r>
              <a:rPr lang="zh-CN" altLang="en-US" sz="4800" b="1" dirty="0">
                <a:solidFill>
                  <a:srgbClr val="00B0F0"/>
                </a:solidFill>
                <a:effectLst>
                  <a:outerShdw blurRad="38100" dist="19050" dir="2700000" algn="tl" rotWithShape="0">
                    <a:prstClr val="black">
                      <a:alpha val="40000"/>
                    </a:prstClr>
                  </a:outerShdw>
                </a:effectLst>
                <a:latin typeface="微软雅黑" panose="020B0503020204020204" pitchFamily="34" charset="-122"/>
                <a:ea typeface="微软雅黑" panose="020B0503020204020204" pitchFamily="34" charset="-122"/>
              </a:rPr>
              <a:t>交接班</a:t>
            </a:r>
            <a:endParaRPr lang="zh-CN" altLang="en-US" sz="4800" b="1" dirty="0">
              <a:solidFill>
                <a:srgbClr val="00B0F0"/>
              </a:solidFill>
              <a:effectLst>
                <a:outerShdw blurRad="38100" dist="1905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9" name="矩形 7"/>
          <p:cNvSpPr/>
          <p:nvPr/>
        </p:nvSpPr>
        <p:spPr>
          <a:xfrm>
            <a:off x="651510" y="2228670"/>
            <a:ext cx="4023230" cy="677108"/>
          </a:xfrm>
          <a:prstGeom prst="rect">
            <a:avLst/>
          </a:prstGeom>
          <a:noFill/>
          <a:ln w="9525">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 typeface="Wingdings" panose="05000000000000000000" charset="0"/>
              <a:buNone/>
              <a:defRPr/>
            </a:pPr>
            <a:endParaRPr kumimoji="0" lang="zh-CN" altLang="en-US" sz="14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p:txBody>
      </p:sp>
      <p:sp>
        <p:nvSpPr>
          <p:cNvPr id="10" name="矩形 7"/>
          <p:cNvSpPr/>
          <p:nvPr/>
        </p:nvSpPr>
        <p:spPr>
          <a:xfrm>
            <a:off x="330740" y="1884451"/>
            <a:ext cx="5710551" cy="646331"/>
          </a:xfrm>
          <a:prstGeom prst="rect">
            <a:avLst/>
          </a:prstGeom>
          <a:noFill/>
          <a:ln w="9525">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p:txBody>
      </p:sp>
      <p:sp>
        <p:nvSpPr>
          <p:cNvPr id="8" name="矩形 7"/>
          <p:cNvSpPr/>
          <p:nvPr/>
        </p:nvSpPr>
        <p:spPr>
          <a:xfrm>
            <a:off x="544519" y="2507685"/>
            <a:ext cx="4523591" cy="2369880"/>
          </a:xfrm>
          <a:prstGeom prst="rect">
            <a:avLst/>
          </a:prstGeom>
          <a:noFill/>
          <a:ln w="9525">
            <a:noFill/>
          </a:ln>
        </p:spPr>
        <p:txBody>
          <a:bodyPr wrap="square">
            <a:spAutoFit/>
          </a:bodyPr>
          <a:lstStyle/>
          <a:p>
            <a:pPr indent="0" algn="just">
              <a:buFont typeface="Wingdings" panose="05000000000000000000" charset="0"/>
              <a:buNone/>
            </a:pPr>
            <a:r>
              <a:rPr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②显示上一班次的收款/退款汇总，包括各类支付方式的交易笔数与交易金额以及合计交易笔数与金额汇总；</a:t>
            </a:r>
            <a:endParaRPr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indent="0" algn="just">
              <a:buFont typeface="Wingdings" panose="05000000000000000000" charset="0"/>
              <a:buNone/>
            </a:pPr>
            <a:endParaRPr sz="16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algn="just">
              <a:buFont typeface="Arial" panose="020B0604020202020204" pitchFamily="34" charset="0"/>
              <a:buNone/>
            </a:pPr>
            <a:endParaRPr lang="zh-CN" altLang="en-US"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algn="just">
              <a:buFont typeface="Arial" panose="020B0604020202020204" pitchFamily="34" charset="0"/>
              <a:buNone/>
            </a:pPr>
            <a:endParaRPr lang="zh-CN" altLang="en-US"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pic>
        <p:nvPicPr>
          <p:cNvPr id="11" name="图片 10"/>
          <p:cNvPicPr>
            <a:picLocks noChangeAspect="1"/>
          </p:cNvPicPr>
          <p:nvPr/>
        </p:nvPicPr>
        <p:blipFill>
          <a:blip r:embed="rId2"/>
          <a:stretch>
            <a:fillRect/>
          </a:stretch>
        </p:blipFill>
        <p:spPr>
          <a:xfrm>
            <a:off x="5907823" y="1436052"/>
            <a:ext cx="5313030" cy="3670936"/>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副标题 2"/>
          <p:cNvSpPr>
            <a:spLocks noGrp="1"/>
          </p:cNvSpPr>
          <p:nvPr/>
        </p:nvSpPr>
        <p:spPr>
          <a:xfrm>
            <a:off x="10326370" y="6165850"/>
            <a:ext cx="1577975" cy="2819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rPr>
              <a:t> </a:t>
            </a:r>
            <a:endPar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6" name="矩形 16"/>
          <p:cNvSpPr/>
          <p:nvPr/>
        </p:nvSpPr>
        <p:spPr>
          <a:xfrm>
            <a:off x="866775" y="173990"/>
            <a:ext cx="8763608" cy="830997"/>
          </a:xfrm>
          <a:prstGeom prst="rect">
            <a:avLst/>
          </a:prstGeom>
          <a:noFill/>
          <a:ln w="9525">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srgbClr val="00B0F0"/>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交易汇总</a:t>
            </a:r>
            <a:endParaRPr kumimoji="0" lang="zh-CN" altLang="en-US" sz="4800" b="1" i="0" u="none" strike="noStrike" kern="1200" cap="none" spc="0" normalizeH="0" baseline="0" noProof="0" dirty="0">
              <a:ln>
                <a:noFill/>
              </a:ln>
              <a:solidFill>
                <a:srgbClr val="00B0F0"/>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endParaRPr>
          </a:p>
        </p:txBody>
      </p:sp>
      <p:sp>
        <p:nvSpPr>
          <p:cNvPr id="9" name="矩形 7"/>
          <p:cNvSpPr/>
          <p:nvPr/>
        </p:nvSpPr>
        <p:spPr>
          <a:xfrm>
            <a:off x="651510" y="2228670"/>
            <a:ext cx="4023230" cy="677108"/>
          </a:xfrm>
          <a:prstGeom prst="rect">
            <a:avLst/>
          </a:prstGeom>
          <a:noFill/>
          <a:ln w="9525">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 typeface="Wingdings" panose="05000000000000000000" charset="0"/>
              <a:buNone/>
              <a:defRPr/>
            </a:pPr>
            <a:endParaRPr kumimoji="0" lang="zh-CN" altLang="en-US" sz="14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p:txBody>
      </p:sp>
      <p:sp>
        <p:nvSpPr>
          <p:cNvPr id="10" name="矩形 7"/>
          <p:cNvSpPr/>
          <p:nvPr/>
        </p:nvSpPr>
        <p:spPr>
          <a:xfrm>
            <a:off x="330740" y="1884451"/>
            <a:ext cx="5710551" cy="646331"/>
          </a:xfrm>
          <a:prstGeom prst="rect">
            <a:avLst/>
          </a:prstGeom>
          <a:noFill/>
          <a:ln w="9525">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p:txBody>
      </p:sp>
      <p:sp>
        <p:nvSpPr>
          <p:cNvPr id="8" name="矩形 7"/>
          <p:cNvSpPr/>
          <p:nvPr/>
        </p:nvSpPr>
        <p:spPr>
          <a:xfrm>
            <a:off x="831707" y="2363818"/>
            <a:ext cx="4615782" cy="2123658"/>
          </a:xfrm>
          <a:prstGeom prst="rect">
            <a:avLst/>
          </a:prstGeom>
          <a:noFill/>
          <a:ln w="9525">
            <a:noFill/>
          </a:ln>
        </p:spPr>
        <p:txBody>
          <a:bodyPr wrap="square">
            <a:spAutoFit/>
          </a:bodyPr>
          <a:lstStyle/>
          <a:p>
            <a:pPr indent="0" algn="just">
              <a:buFont typeface="Wingdings" panose="05000000000000000000" charset="0"/>
              <a:buNone/>
            </a:pPr>
            <a:r>
              <a:rPr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①能够查询特定时段的收款/退款汇总，包括各类支付方式的交易笔数与交易金额以及合计交易笔数与金额汇总；</a:t>
            </a:r>
            <a:endParaRPr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algn="just">
              <a:buFont typeface="Arial" panose="020B0604020202020204" pitchFamily="34" charset="0"/>
              <a:buNone/>
            </a:pPr>
            <a:endParaRPr lang="zh-CN" altLang="en-US"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algn="just">
              <a:buFont typeface="Arial" panose="020B0604020202020204" pitchFamily="34" charset="0"/>
              <a:buNone/>
            </a:pPr>
            <a:endParaRPr lang="zh-CN" altLang="en-US"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pic>
        <p:nvPicPr>
          <p:cNvPr id="11" name="图片 10"/>
          <p:cNvPicPr>
            <a:picLocks noChangeAspect="1"/>
          </p:cNvPicPr>
          <p:nvPr/>
        </p:nvPicPr>
        <p:blipFill>
          <a:blip r:embed="rId2"/>
          <a:stretch>
            <a:fillRect/>
          </a:stretch>
        </p:blipFill>
        <p:spPr>
          <a:xfrm>
            <a:off x="6041291" y="1660946"/>
            <a:ext cx="5319002" cy="3688681"/>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副标题 2"/>
          <p:cNvSpPr>
            <a:spLocks noGrp="1"/>
          </p:cNvSpPr>
          <p:nvPr/>
        </p:nvSpPr>
        <p:spPr>
          <a:xfrm>
            <a:off x="10326370" y="6165850"/>
            <a:ext cx="1577975" cy="2819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rPr>
              <a:t> </a:t>
            </a:r>
            <a:endPar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6" name="矩形 16"/>
          <p:cNvSpPr/>
          <p:nvPr/>
        </p:nvSpPr>
        <p:spPr>
          <a:xfrm>
            <a:off x="866775" y="173990"/>
            <a:ext cx="8763608" cy="830997"/>
          </a:xfrm>
          <a:prstGeom prst="rect">
            <a:avLst/>
          </a:prstGeom>
          <a:noFill/>
          <a:ln w="9525">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srgbClr val="00B0F0"/>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自动清台</a:t>
            </a:r>
            <a:endParaRPr kumimoji="0" lang="zh-CN" altLang="en-US" sz="4800" b="1" i="0" u="none" strike="noStrike" kern="1200" cap="none" spc="0" normalizeH="0" baseline="0" noProof="0" dirty="0">
              <a:ln>
                <a:noFill/>
              </a:ln>
              <a:solidFill>
                <a:srgbClr val="00B0F0"/>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endParaRPr>
          </a:p>
        </p:txBody>
      </p:sp>
      <p:sp>
        <p:nvSpPr>
          <p:cNvPr id="9" name="矩形 7"/>
          <p:cNvSpPr/>
          <p:nvPr/>
        </p:nvSpPr>
        <p:spPr>
          <a:xfrm>
            <a:off x="651510" y="2228670"/>
            <a:ext cx="4023230" cy="677108"/>
          </a:xfrm>
          <a:prstGeom prst="rect">
            <a:avLst/>
          </a:prstGeom>
          <a:noFill/>
          <a:ln w="9525">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 typeface="Wingdings" panose="05000000000000000000" charset="0"/>
              <a:buNone/>
              <a:defRPr/>
            </a:pPr>
            <a:endParaRPr kumimoji="0" lang="zh-CN" altLang="en-US" sz="14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p:txBody>
      </p:sp>
      <p:sp>
        <p:nvSpPr>
          <p:cNvPr id="10" name="矩形 7"/>
          <p:cNvSpPr/>
          <p:nvPr/>
        </p:nvSpPr>
        <p:spPr>
          <a:xfrm>
            <a:off x="330740" y="1884451"/>
            <a:ext cx="5710551" cy="646331"/>
          </a:xfrm>
          <a:prstGeom prst="rect">
            <a:avLst/>
          </a:prstGeom>
          <a:noFill/>
          <a:ln w="9525">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p:txBody>
      </p:sp>
      <p:sp>
        <p:nvSpPr>
          <p:cNvPr id="8" name="矩形 7"/>
          <p:cNvSpPr/>
          <p:nvPr/>
        </p:nvSpPr>
        <p:spPr>
          <a:xfrm>
            <a:off x="866775" y="1597732"/>
            <a:ext cx="4023230" cy="4708981"/>
          </a:xfrm>
          <a:prstGeom prst="rect">
            <a:avLst/>
          </a:prstGeom>
          <a:noFill/>
          <a:ln w="9525">
            <a:noFill/>
          </a:ln>
        </p:spPr>
        <p:txBody>
          <a:bodyPr wrap="square">
            <a:spAutoFit/>
          </a:bodyPr>
          <a:lstStyle/>
          <a:p>
            <a:pPr indent="0" algn="just">
              <a:buFont typeface="Wingdings" panose="05000000000000000000" charset="0"/>
              <a:buNone/>
            </a:pPr>
            <a:r>
              <a:rPr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①</a:t>
            </a:r>
            <a:r>
              <a:rPr lang="zh-CN" altLang="en-US" sz="2400" dirty="0">
                <a:solidFill>
                  <a:srgbClr val="00B0F0"/>
                </a:solidFill>
                <a:effectLst>
                  <a:outerShdw blurRad="38100" dist="19050" dir="2700000" algn="tl" rotWithShape="0">
                    <a:prstClr val="black">
                      <a:alpha val="40000"/>
                    </a:prstClr>
                  </a:outerShdw>
                </a:effectLst>
                <a:latin typeface="微软雅黑" panose="020B0503020204020204" pitchFamily="34" charset="-122"/>
                <a:ea typeface="微软雅黑" panose="020B0503020204020204" pitchFamily="34" charset="-122"/>
                <a:sym typeface="+mn-ea"/>
              </a:rPr>
              <a:t>可配合收银软件自身的快捷键，</a:t>
            </a:r>
            <a:r>
              <a:rPr lang="zh-CN"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提供补按快捷键功能，可设置按键执行间隔时间，并支持回填金额，帮助收银员快速结账</a:t>
            </a:r>
            <a:r>
              <a:rPr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a:t>
            </a:r>
            <a:r>
              <a:rPr lang="zh-CN" altLang="en-US"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（部分收银软件需结账后再次回填收款金额才能完成清台，回到初始界面）</a:t>
            </a:r>
            <a:endParaRPr lang="en-US" altLang="zh-CN"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indent="0" algn="just">
              <a:buFont typeface="Wingdings" panose="05000000000000000000" charset="0"/>
              <a:buNone/>
            </a:pPr>
            <a:r>
              <a:rPr lang="zh-CN" altLang="en-US"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②</a:t>
            </a:r>
            <a:r>
              <a:rPr lang="zh-CN" altLang="en-US" sz="2400" dirty="0">
                <a:solidFill>
                  <a:srgbClr val="00B0F0"/>
                </a:solidFill>
                <a:effectLst>
                  <a:outerShdw blurRad="38100" dist="19050" dir="2700000" algn="tl" rotWithShape="0">
                    <a:prstClr val="black">
                      <a:alpha val="40000"/>
                    </a:prstClr>
                  </a:outerShdw>
                </a:effectLst>
                <a:latin typeface="微软雅黑" panose="020B0503020204020204" pitchFamily="34" charset="-122"/>
                <a:ea typeface="微软雅黑" panose="020B0503020204020204" pitchFamily="34" charset="-122"/>
                <a:sym typeface="+mn-ea"/>
              </a:rPr>
              <a:t>开启后，设置相应结账步骤，收银软件自动回到点单界面，</a:t>
            </a:r>
            <a:endParaRPr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algn="just">
              <a:buFont typeface="Arial" panose="020B0604020202020204" pitchFamily="34" charset="0"/>
              <a:buNone/>
            </a:pPr>
            <a:endParaRPr lang="zh-CN" altLang="en-US"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algn="just">
              <a:buFont typeface="Arial" panose="020B0604020202020204" pitchFamily="34" charset="0"/>
              <a:buNone/>
            </a:pPr>
            <a:endParaRPr lang="zh-CN" altLang="en-US"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pic>
        <p:nvPicPr>
          <p:cNvPr id="11" name="图片 10"/>
          <p:cNvPicPr>
            <a:picLocks noChangeAspect="1"/>
          </p:cNvPicPr>
          <p:nvPr/>
        </p:nvPicPr>
        <p:blipFill>
          <a:blip r:embed="rId2"/>
          <a:stretch>
            <a:fillRect/>
          </a:stretch>
        </p:blipFill>
        <p:spPr>
          <a:xfrm>
            <a:off x="5738329" y="1483995"/>
            <a:ext cx="5498055" cy="3797358"/>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副标题 2"/>
          <p:cNvSpPr>
            <a:spLocks noGrp="1"/>
          </p:cNvSpPr>
          <p:nvPr/>
        </p:nvSpPr>
        <p:spPr>
          <a:xfrm>
            <a:off x="10326370" y="6165850"/>
            <a:ext cx="1577975" cy="2819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rPr>
              <a:t> </a:t>
            </a:r>
            <a:endPar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6" name="矩形 16"/>
          <p:cNvSpPr/>
          <p:nvPr/>
        </p:nvSpPr>
        <p:spPr>
          <a:xfrm>
            <a:off x="866775" y="173990"/>
            <a:ext cx="8763608" cy="830997"/>
          </a:xfrm>
          <a:prstGeom prst="rect">
            <a:avLst/>
          </a:prstGeom>
          <a:noFill/>
          <a:ln w="9525">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srgbClr val="00B0F0"/>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目录</a:t>
            </a:r>
            <a:endParaRPr kumimoji="0" lang="zh-CN" altLang="en-US" sz="4800" b="1" i="0" u="none" strike="noStrike" kern="1200" cap="none" spc="0" normalizeH="0" baseline="0" noProof="0" dirty="0">
              <a:ln>
                <a:noFill/>
              </a:ln>
              <a:solidFill>
                <a:srgbClr val="00B0F0"/>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endParaRPr>
          </a:p>
        </p:txBody>
      </p:sp>
      <p:sp>
        <p:nvSpPr>
          <p:cNvPr id="9" name="矩形 7"/>
          <p:cNvSpPr/>
          <p:nvPr/>
        </p:nvSpPr>
        <p:spPr>
          <a:xfrm>
            <a:off x="651510" y="2228670"/>
            <a:ext cx="4023230" cy="677108"/>
          </a:xfrm>
          <a:prstGeom prst="rect">
            <a:avLst/>
          </a:prstGeom>
          <a:noFill/>
          <a:ln w="9525">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 typeface="Wingdings" panose="05000000000000000000" charset="0"/>
              <a:buNone/>
              <a:defRPr/>
            </a:pPr>
            <a:endParaRPr kumimoji="0" lang="zh-CN" altLang="en-US" sz="14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p:txBody>
      </p:sp>
      <p:sp>
        <p:nvSpPr>
          <p:cNvPr id="10" name="矩形 7"/>
          <p:cNvSpPr/>
          <p:nvPr/>
        </p:nvSpPr>
        <p:spPr>
          <a:xfrm>
            <a:off x="330740" y="1884451"/>
            <a:ext cx="5710551" cy="646331"/>
          </a:xfrm>
          <a:prstGeom prst="rect">
            <a:avLst/>
          </a:prstGeom>
          <a:noFill/>
          <a:ln w="9525">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p:txBody>
      </p:sp>
      <p:pic>
        <p:nvPicPr>
          <p:cNvPr id="8" name="图片 7" descr="a94966a7a5b948cb911023649e35653"/>
          <p:cNvPicPr>
            <a:picLocks noChangeAspect="1"/>
          </p:cNvPicPr>
          <p:nvPr/>
        </p:nvPicPr>
        <p:blipFill>
          <a:blip r:embed="rId2"/>
          <a:stretch>
            <a:fillRect/>
          </a:stretch>
        </p:blipFill>
        <p:spPr>
          <a:xfrm>
            <a:off x="3554101" y="1691788"/>
            <a:ext cx="5615920" cy="3474423"/>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副标题 2"/>
          <p:cNvSpPr>
            <a:spLocks noGrp="1"/>
          </p:cNvSpPr>
          <p:nvPr/>
        </p:nvSpPr>
        <p:spPr>
          <a:xfrm>
            <a:off x="10326370" y="6165850"/>
            <a:ext cx="1577975" cy="2819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rPr>
              <a:t> </a:t>
            </a:r>
            <a:endPar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6" name="矩形 16"/>
          <p:cNvSpPr/>
          <p:nvPr/>
        </p:nvSpPr>
        <p:spPr>
          <a:xfrm>
            <a:off x="866775" y="173990"/>
            <a:ext cx="8763608" cy="830997"/>
          </a:xfrm>
          <a:prstGeom prst="rect">
            <a:avLst/>
          </a:prstGeom>
          <a:noFill/>
          <a:ln w="9525">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srgbClr val="00B0F0"/>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下载安装</a:t>
            </a:r>
            <a:endParaRPr kumimoji="0" lang="zh-CN" altLang="en-US" sz="4800" b="1" i="0" u="none" strike="noStrike" kern="1200" cap="none" spc="0" normalizeH="0" baseline="0" noProof="0" dirty="0">
              <a:ln>
                <a:noFill/>
              </a:ln>
              <a:solidFill>
                <a:srgbClr val="00B0F0"/>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endParaRPr>
          </a:p>
        </p:txBody>
      </p:sp>
      <p:sp>
        <p:nvSpPr>
          <p:cNvPr id="8" name="矩形 7"/>
          <p:cNvSpPr/>
          <p:nvPr/>
        </p:nvSpPr>
        <p:spPr>
          <a:xfrm>
            <a:off x="1441962" y="1210647"/>
            <a:ext cx="8655347" cy="4955203"/>
          </a:xfrm>
          <a:prstGeom prst="rect">
            <a:avLst/>
          </a:prstGeom>
          <a:noFill/>
          <a:ln w="9525">
            <a:noFill/>
          </a:ln>
        </p:spPr>
        <p:txBody>
          <a:bodyPr wrap="square">
            <a:spAutoFit/>
          </a:bodyPr>
          <a:lstStyle/>
          <a:p>
            <a:pPr indent="0" algn="just">
              <a:buFont typeface="Wingdings" panose="05000000000000000000" charset="0"/>
              <a:buNone/>
            </a:pPr>
            <a:r>
              <a:rPr lang="zh-CN"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什么样的商家可以安装？</a:t>
            </a:r>
            <a:endParaRPr lang="zh-CN"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indent="0" algn="just">
              <a:buFont typeface="Wingdings" panose="05000000000000000000" charset="0"/>
              <a:buNone/>
            </a:pPr>
            <a:r>
              <a:rPr lang="zh-CN"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安装需要系统环境 Windows XP SP1及以上版本；</a:t>
            </a:r>
            <a:endParaRPr lang="zh-CN"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indent="0" algn="just">
              <a:buFont typeface="Wingdings" panose="05000000000000000000" charset="0"/>
              <a:buNone/>
            </a:pPr>
            <a:endParaRPr lang="zh-CN"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indent="0" algn="just">
              <a:buFont typeface="Wingdings" panose="05000000000000000000" charset="0"/>
              <a:buNone/>
            </a:pPr>
            <a:r>
              <a:rPr lang="zh-CN"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支持win xp，win2003，win7，win 8，win10，暂不支持win2000、win98；</a:t>
            </a:r>
            <a:endParaRPr lang="zh-CN"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indent="0" algn="just">
              <a:buFont typeface="Wingdings" panose="05000000000000000000" charset="0"/>
              <a:buNone/>
            </a:pPr>
            <a:endParaRPr lang="zh-CN"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indent="0" algn="just">
              <a:buFont typeface="Wingdings" panose="05000000000000000000" charset="0"/>
              <a:buNone/>
            </a:pPr>
            <a:r>
              <a:rPr lang="zh-CN"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不支持Dos、Linux、Android、iOS系统；</a:t>
            </a:r>
            <a:endParaRPr lang="zh-CN"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indent="0" algn="just">
              <a:buFont typeface="Wingdings" panose="05000000000000000000" charset="0"/>
              <a:buNone/>
            </a:pPr>
            <a:endParaRPr lang="zh-CN"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indent="0" algn="just">
              <a:buFont typeface="Wingdings" panose="05000000000000000000" charset="0"/>
              <a:buNone/>
            </a:pPr>
            <a:r>
              <a:rPr lang="zh-CN"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需要商家的电脑可以连接公网；</a:t>
            </a:r>
            <a:endParaRPr lang="zh-CN"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indent="0" algn="just">
              <a:buFont typeface="Wingdings" panose="05000000000000000000" charset="0"/>
              <a:buNone/>
            </a:pPr>
            <a:endParaRPr lang="zh-CN"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indent="0" algn="just">
              <a:buFont typeface="Wingdings" panose="05000000000000000000" charset="0"/>
              <a:buNone/>
            </a:pPr>
            <a:r>
              <a:rPr lang="zh-CN"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商家拥有红外扫码设备，或者购买扫码设备。</a:t>
            </a:r>
            <a:endParaRPr lang="zh-CN"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indent="0" algn="just">
              <a:buFont typeface="Wingdings" panose="05000000000000000000" charset="0"/>
              <a:buNone/>
            </a:pPr>
            <a:endParaRPr lang="zh-CN" sz="1600"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algn="just">
              <a:buFont typeface="Arial" panose="020B0604020202020204" pitchFamily="34" charset="0"/>
              <a:buNone/>
            </a:pPr>
            <a:endParaRPr lang="zh-CN" altLang="en-US"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algn="just">
              <a:buFont typeface="Arial" panose="020B0604020202020204" pitchFamily="34" charset="0"/>
              <a:buNone/>
            </a:pPr>
            <a:endParaRPr lang="zh-CN" altLang="en-US"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副标题 2"/>
          <p:cNvSpPr>
            <a:spLocks noGrp="1"/>
          </p:cNvSpPr>
          <p:nvPr/>
        </p:nvSpPr>
        <p:spPr>
          <a:xfrm>
            <a:off x="10326370" y="6165850"/>
            <a:ext cx="1577975" cy="2819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rPr>
              <a:t> </a:t>
            </a:r>
            <a:endPar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6" name="矩形 16"/>
          <p:cNvSpPr/>
          <p:nvPr/>
        </p:nvSpPr>
        <p:spPr>
          <a:xfrm>
            <a:off x="866775" y="173990"/>
            <a:ext cx="8763608" cy="830997"/>
          </a:xfrm>
          <a:prstGeom prst="rect">
            <a:avLst/>
          </a:prstGeom>
          <a:noFill/>
          <a:ln w="9525">
            <a:noFill/>
          </a:ln>
        </p:spPr>
        <p:txBody>
          <a:bodyPr wrap="square">
            <a:spAutoFit/>
          </a:bodyPr>
          <a:lstStyle/>
          <a:p>
            <a:pPr lvl="0">
              <a:defRPr/>
            </a:pPr>
            <a:r>
              <a:rPr lang="zh-CN" altLang="en-US" sz="4800" b="1" dirty="0">
                <a:solidFill>
                  <a:srgbClr val="00B0F0"/>
                </a:solidFill>
                <a:effectLst>
                  <a:outerShdw blurRad="38100" dist="19050" dir="2700000" algn="tl" rotWithShape="0">
                    <a:prstClr val="black">
                      <a:alpha val="40000"/>
                    </a:prstClr>
                  </a:outerShdw>
                </a:effectLst>
                <a:latin typeface="微软雅黑" panose="020B0503020204020204" pitchFamily="34" charset="-122"/>
                <a:ea typeface="微软雅黑" panose="020B0503020204020204" pitchFamily="34" charset="-122"/>
              </a:rPr>
              <a:t>下载安装</a:t>
            </a:r>
            <a:endParaRPr lang="zh-CN" altLang="en-US" sz="4800" b="1" dirty="0">
              <a:solidFill>
                <a:srgbClr val="00B0F0"/>
              </a:solidFill>
              <a:effectLst>
                <a:outerShdw blurRad="38100" dist="1905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9" name="矩形 7"/>
          <p:cNvSpPr/>
          <p:nvPr/>
        </p:nvSpPr>
        <p:spPr>
          <a:xfrm>
            <a:off x="651510" y="2228670"/>
            <a:ext cx="4023230" cy="677108"/>
          </a:xfrm>
          <a:prstGeom prst="rect">
            <a:avLst/>
          </a:prstGeom>
          <a:noFill/>
          <a:ln w="9525">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 typeface="Wingdings" panose="05000000000000000000" charset="0"/>
              <a:buNone/>
              <a:defRPr/>
            </a:pPr>
            <a:endParaRPr kumimoji="0" lang="zh-CN" altLang="en-US" sz="14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p:txBody>
      </p:sp>
      <p:sp>
        <p:nvSpPr>
          <p:cNvPr id="10" name="矩形 7"/>
          <p:cNvSpPr/>
          <p:nvPr/>
        </p:nvSpPr>
        <p:spPr>
          <a:xfrm>
            <a:off x="330740" y="1884451"/>
            <a:ext cx="5710551" cy="646331"/>
          </a:xfrm>
          <a:prstGeom prst="rect">
            <a:avLst/>
          </a:prstGeom>
          <a:noFill/>
          <a:ln w="9525">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p:txBody>
      </p:sp>
      <p:sp>
        <p:nvSpPr>
          <p:cNvPr id="8" name="矩形 7"/>
          <p:cNvSpPr/>
          <p:nvPr/>
        </p:nvSpPr>
        <p:spPr>
          <a:xfrm>
            <a:off x="602870" y="2875001"/>
            <a:ext cx="4766797" cy="830997"/>
          </a:xfrm>
          <a:prstGeom prst="rect">
            <a:avLst/>
          </a:prstGeom>
          <a:noFill/>
          <a:ln w="9525">
            <a:noFill/>
          </a:ln>
        </p:spPr>
        <p:txBody>
          <a:bodyPr wrap="square">
            <a:spAutoFit/>
          </a:bodyPr>
          <a:lstStyle/>
          <a:p>
            <a:pPr indent="0" algn="just">
              <a:buFont typeface="Wingdings" panose="05000000000000000000" charset="0"/>
              <a:buNone/>
            </a:pPr>
            <a:r>
              <a:rPr lang="zh-CN"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添加快捷方式，点击文件，右键选择“发送快捷方式到桌面”即可；</a:t>
            </a:r>
            <a:endParaRPr lang="zh-CN"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pic>
        <p:nvPicPr>
          <p:cNvPr id="11" name="图片 10" descr="9c2cd5e6dceab6a4cd6c6e17c09dd8a"/>
          <p:cNvPicPr>
            <a:picLocks noChangeAspect="1"/>
          </p:cNvPicPr>
          <p:nvPr/>
        </p:nvPicPr>
        <p:blipFill>
          <a:blip r:embed="rId2"/>
          <a:stretch>
            <a:fillRect/>
          </a:stretch>
        </p:blipFill>
        <p:spPr>
          <a:xfrm>
            <a:off x="6041291" y="1952603"/>
            <a:ext cx="5853555" cy="3280878"/>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副标题 2"/>
          <p:cNvSpPr>
            <a:spLocks noGrp="1"/>
          </p:cNvSpPr>
          <p:nvPr/>
        </p:nvSpPr>
        <p:spPr>
          <a:xfrm>
            <a:off x="10326370" y="6165850"/>
            <a:ext cx="1577975" cy="2819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rPr>
              <a:t> </a:t>
            </a:r>
            <a:endPar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6" name="矩形 16"/>
          <p:cNvSpPr/>
          <p:nvPr/>
        </p:nvSpPr>
        <p:spPr>
          <a:xfrm>
            <a:off x="866775" y="173990"/>
            <a:ext cx="8763608" cy="830997"/>
          </a:xfrm>
          <a:prstGeom prst="rect">
            <a:avLst/>
          </a:prstGeom>
          <a:noFill/>
          <a:ln w="9525">
            <a:noFill/>
          </a:ln>
        </p:spPr>
        <p:txBody>
          <a:bodyPr wrap="square">
            <a:spAutoFit/>
          </a:bodyPr>
          <a:lstStyle/>
          <a:p>
            <a:pPr lvl="0">
              <a:defRPr/>
            </a:pPr>
            <a:r>
              <a:rPr lang="zh-CN" altLang="en-US" sz="4800" b="1" dirty="0">
                <a:solidFill>
                  <a:srgbClr val="00B0F0"/>
                </a:solidFill>
                <a:effectLst>
                  <a:outerShdw blurRad="38100" dist="19050" dir="2700000" algn="tl" rotWithShape="0">
                    <a:prstClr val="black">
                      <a:alpha val="40000"/>
                    </a:prstClr>
                  </a:outerShdw>
                </a:effectLst>
                <a:latin typeface="微软雅黑" panose="020B0503020204020204" pitchFamily="34" charset="-122"/>
                <a:ea typeface="微软雅黑" panose="020B0503020204020204" pitchFamily="34" charset="-122"/>
              </a:rPr>
              <a:t>下载安装</a:t>
            </a:r>
            <a:endParaRPr lang="zh-CN" altLang="en-US" sz="4800" b="1" dirty="0">
              <a:solidFill>
                <a:srgbClr val="00B0F0"/>
              </a:solidFill>
              <a:effectLst>
                <a:outerShdw blurRad="38100" dist="1905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9" name="矩形 7"/>
          <p:cNvSpPr/>
          <p:nvPr/>
        </p:nvSpPr>
        <p:spPr>
          <a:xfrm>
            <a:off x="651510" y="2228670"/>
            <a:ext cx="4023230" cy="677108"/>
          </a:xfrm>
          <a:prstGeom prst="rect">
            <a:avLst/>
          </a:prstGeom>
          <a:noFill/>
          <a:ln w="9525">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 typeface="Wingdings" panose="05000000000000000000" charset="0"/>
              <a:buNone/>
              <a:defRPr/>
            </a:pPr>
            <a:endParaRPr kumimoji="0" lang="zh-CN" altLang="en-US" sz="14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p:txBody>
      </p:sp>
      <p:sp>
        <p:nvSpPr>
          <p:cNvPr id="10" name="矩形 7"/>
          <p:cNvSpPr/>
          <p:nvPr/>
        </p:nvSpPr>
        <p:spPr>
          <a:xfrm>
            <a:off x="330740" y="1884451"/>
            <a:ext cx="5710551" cy="646331"/>
          </a:xfrm>
          <a:prstGeom prst="rect">
            <a:avLst/>
          </a:prstGeom>
          <a:noFill/>
          <a:ln w="9525">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p:txBody>
      </p:sp>
      <p:sp>
        <p:nvSpPr>
          <p:cNvPr id="8" name="矩形 7"/>
          <p:cNvSpPr/>
          <p:nvPr/>
        </p:nvSpPr>
        <p:spPr>
          <a:xfrm>
            <a:off x="651510" y="2274838"/>
            <a:ext cx="4823784" cy="2308324"/>
          </a:xfrm>
          <a:prstGeom prst="rect">
            <a:avLst/>
          </a:prstGeom>
          <a:noFill/>
          <a:ln w="9525">
            <a:noFill/>
          </a:ln>
        </p:spPr>
        <p:txBody>
          <a:bodyPr wrap="square">
            <a:spAutoFit/>
          </a:bodyPr>
          <a:lstStyle/>
          <a:p>
            <a:pPr indent="0" algn="just">
              <a:buFont typeface="Wingdings" panose="05000000000000000000" charset="0"/>
              <a:buNone/>
            </a:pPr>
            <a:r>
              <a:rPr lang="zh-CN"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自启动设置失败怎么办？</a:t>
            </a:r>
            <a:endParaRPr lang="zh-CN"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indent="0" algn="just">
              <a:buFont typeface="Wingdings" panose="05000000000000000000" charset="0"/>
              <a:buNone/>
            </a:pPr>
            <a:endParaRPr lang="zh-CN"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indent="0" algn="just">
              <a:buFont typeface="Wingdings" panose="05000000000000000000" charset="0"/>
              <a:buNone/>
            </a:pPr>
            <a:r>
              <a:rPr lang="zh-CN"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a.关闭360等安全防护工具后再进行操作，或者设置信任服务；</a:t>
            </a:r>
            <a:endParaRPr lang="zh-CN"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indent="0" algn="just">
              <a:buFont typeface="Wingdings" panose="05000000000000000000" charset="0"/>
              <a:buNone/>
            </a:pPr>
            <a:r>
              <a:rPr lang="zh-CN"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b.在win7以上的电脑上，右键使用管理员身份打开。</a:t>
            </a:r>
            <a:endParaRPr lang="zh-CN"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pic>
        <p:nvPicPr>
          <p:cNvPr id="11" name="图片 10" descr="b2ef50528aa0ab3f6176c0ef7b3abde"/>
          <p:cNvPicPr>
            <a:picLocks noChangeAspect="1"/>
          </p:cNvPicPr>
          <p:nvPr/>
        </p:nvPicPr>
        <p:blipFill>
          <a:blip r:embed="rId2"/>
          <a:stretch>
            <a:fillRect/>
          </a:stretch>
        </p:blipFill>
        <p:spPr>
          <a:xfrm>
            <a:off x="6274340" y="1994170"/>
            <a:ext cx="4692741" cy="3111685"/>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副标题 2"/>
          <p:cNvSpPr>
            <a:spLocks noGrp="1"/>
          </p:cNvSpPr>
          <p:nvPr/>
        </p:nvSpPr>
        <p:spPr>
          <a:xfrm>
            <a:off x="10326370" y="6165850"/>
            <a:ext cx="1577975" cy="2819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rPr>
              <a:t> </a:t>
            </a:r>
            <a:endPar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6" name="矩形 16"/>
          <p:cNvSpPr/>
          <p:nvPr/>
        </p:nvSpPr>
        <p:spPr>
          <a:xfrm>
            <a:off x="866775" y="173990"/>
            <a:ext cx="8763608" cy="830997"/>
          </a:xfrm>
          <a:prstGeom prst="rect">
            <a:avLst/>
          </a:prstGeom>
          <a:noFill/>
          <a:ln w="9525">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srgbClr val="00B0F0"/>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杀毒软件</a:t>
            </a:r>
            <a:endParaRPr kumimoji="0" lang="zh-CN" altLang="en-US" sz="4800" b="1" i="0" u="none" strike="noStrike" kern="1200" cap="none" spc="0" normalizeH="0" baseline="0" noProof="0" dirty="0">
              <a:ln>
                <a:noFill/>
              </a:ln>
              <a:solidFill>
                <a:srgbClr val="00B0F0"/>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endParaRPr>
          </a:p>
        </p:txBody>
      </p:sp>
      <p:sp>
        <p:nvSpPr>
          <p:cNvPr id="9" name="矩形 7"/>
          <p:cNvSpPr/>
          <p:nvPr/>
        </p:nvSpPr>
        <p:spPr>
          <a:xfrm>
            <a:off x="651510" y="2228670"/>
            <a:ext cx="4023230" cy="677108"/>
          </a:xfrm>
          <a:prstGeom prst="rect">
            <a:avLst/>
          </a:prstGeom>
          <a:noFill/>
          <a:ln w="9525">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 typeface="Wingdings" panose="05000000000000000000" charset="0"/>
              <a:buNone/>
              <a:defRPr/>
            </a:pPr>
            <a:endParaRPr kumimoji="0" lang="zh-CN" altLang="en-US" sz="14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p:txBody>
      </p:sp>
      <p:sp>
        <p:nvSpPr>
          <p:cNvPr id="10" name="矩形 7"/>
          <p:cNvSpPr/>
          <p:nvPr/>
        </p:nvSpPr>
        <p:spPr>
          <a:xfrm>
            <a:off x="330740" y="1884451"/>
            <a:ext cx="5710551" cy="646331"/>
          </a:xfrm>
          <a:prstGeom prst="rect">
            <a:avLst/>
          </a:prstGeom>
          <a:noFill/>
          <a:ln w="9525">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p:txBody>
      </p:sp>
      <p:sp>
        <p:nvSpPr>
          <p:cNvPr id="8" name="矩形 7"/>
          <p:cNvSpPr/>
          <p:nvPr/>
        </p:nvSpPr>
        <p:spPr>
          <a:xfrm>
            <a:off x="866775" y="1152331"/>
            <a:ext cx="9220808" cy="830997"/>
          </a:xfrm>
          <a:prstGeom prst="rect">
            <a:avLst/>
          </a:prstGeom>
          <a:noFill/>
          <a:ln w="9525">
            <a:noFill/>
          </a:ln>
        </p:spPr>
        <p:txBody>
          <a:bodyPr wrap="square">
            <a:spAutoFit/>
          </a:bodyPr>
          <a:lstStyle/>
          <a:p>
            <a:pPr indent="0" algn="just">
              <a:buFont typeface="Wingdings" panose="05000000000000000000" charset="0"/>
              <a:buNone/>
            </a:pPr>
            <a:r>
              <a:rPr lang="zh-CN"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以下几种操作可能会出现杀毒软件误报情况：a.双击运行</a:t>
            </a:r>
            <a:r>
              <a:rPr lang="en-US" altLang="zh-CN"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Q</a:t>
            </a:r>
            <a:r>
              <a:rPr lang="zh-CN" altLang="en-US"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码精灵图标</a:t>
            </a:r>
            <a:r>
              <a:rPr lang="zh-CN"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；b.设置开关机自启动时；</a:t>
            </a:r>
            <a:r>
              <a:rPr lang="en-US" altLang="zh-CN"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c.</a:t>
            </a:r>
            <a:r>
              <a:rPr lang="zh-CN"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设置串口截取时；</a:t>
            </a:r>
            <a:endParaRPr lang="zh-CN"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pic>
        <p:nvPicPr>
          <p:cNvPr id="11" name="图片 10"/>
          <p:cNvPicPr>
            <a:picLocks noChangeAspect="1"/>
          </p:cNvPicPr>
          <p:nvPr/>
        </p:nvPicPr>
        <p:blipFill>
          <a:blip r:embed="rId2"/>
          <a:stretch>
            <a:fillRect/>
          </a:stretch>
        </p:blipFill>
        <p:spPr>
          <a:xfrm>
            <a:off x="1538146" y="2392926"/>
            <a:ext cx="4109267" cy="2853117"/>
          </a:xfrm>
          <a:prstGeom prst="rect">
            <a:avLst/>
          </a:prstGeom>
        </p:spPr>
      </p:pic>
      <p:pic>
        <p:nvPicPr>
          <p:cNvPr id="12" name="图片 11"/>
          <p:cNvPicPr>
            <a:picLocks noChangeAspect="1"/>
          </p:cNvPicPr>
          <p:nvPr/>
        </p:nvPicPr>
        <p:blipFill>
          <a:blip r:embed="rId3"/>
          <a:stretch>
            <a:fillRect/>
          </a:stretch>
        </p:blipFill>
        <p:spPr>
          <a:xfrm>
            <a:off x="6362061" y="2348256"/>
            <a:ext cx="4177975" cy="289778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副标题 2"/>
          <p:cNvSpPr>
            <a:spLocks noGrp="1"/>
          </p:cNvSpPr>
          <p:nvPr/>
        </p:nvSpPr>
        <p:spPr>
          <a:xfrm>
            <a:off x="10326370" y="6165850"/>
            <a:ext cx="1577975" cy="2819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rPr>
              <a:t> </a:t>
            </a:r>
            <a:endPar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6" name="矩形 16"/>
          <p:cNvSpPr/>
          <p:nvPr/>
        </p:nvSpPr>
        <p:spPr>
          <a:xfrm>
            <a:off x="866775" y="173990"/>
            <a:ext cx="5405120" cy="830997"/>
          </a:xfrm>
          <a:prstGeom prst="rect">
            <a:avLst/>
          </a:prstGeom>
          <a:noFill/>
          <a:ln w="9525">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defRPr/>
            </a:pPr>
            <a:r>
              <a:rPr kumimoji="0" lang="zh-CN" altLang="en-US" sz="4800" b="1" i="0" u="none" strike="noStrike" kern="1200" cap="none" spc="0" normalizeH="0" baseline="0" noProof="0" dirty="0">
                <a:ln>
                  <a:noFill/>
                </a:ln>
                <a:solidFill>
                  <a:srgbClr val="00B0F0"/>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场景</a:t>
            </a:r>
            <a:endParaRPr kumimoji="0" lang="zh-CN" altLang="en-US" sz="4800" b="1" i="0" u="none" strike="noStrike" kern="1200" cap="none" spc="0" normalizeH="0" baseline="0" noProof="0" dirty="0">
              <a:ln>
                <a:noFill/>
              </a:ln>
              <a:solidFill>
                <a:srgbClr val="00B0F0"/>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endParaRPr>
          </a:p>
        </p:txBody>
      </p:sp>
      <p:sp>
        <p:nvSpPr>
          <p:cNvPr id="10" name="矩形 7"/>
          <p:cNvSpPr/>
          <p:nvPr/>
        </p:nvSpPr>
        <p:spPr>
          <a:xfrm>
            <a:off x="867728" y="1204278"/>
            <a:ext cx="4643437" cy="584775"/>
          </a:xfrm>
          <a:prstGeom prst="rect">
            <a:avLst/>
          </a:prstGeom>
          <a:noFill/>
          <a:ln w="9525">
            <a:noFill/>
          </a:ln>
        </p:spPr>
        <p:txBody>
          <a:bodyPr>
            <a:spAutoFit/>
          </a:bodyPr>
          <a:lstStyle/>
          <a:p>
            <a:pPr algn="just">
              <a:buFont typeface="Arial" panose="020B0604020202020204" pitchFamily="34" charset="0"/>
              <a:buNone/>
            </a:pPr>
            <a:r>
              <a:rPr lang="zh-CN" altLang="en-US" sz="32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支持多种扫码设备</a:t>
            </a:r>
            <a:endParaRPr lang="zh-CN" altLang="en-US" sz="32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pic>
        <p:nvPicPr>
          <p:cNvPr id="11" name="图片 10" descr="1efc0c78b31ae322227e43676e78a5b"/>
          <p:cNvPicPr>
            <a:picLocks noChangeAspect="1"/>
          </p:cNvPicPr>
          <p:nvPr/>
        </p:nvPicPr>
        <p:blipFill>
          <a:blip r:embed="rId2"/>
          <a:srcRect/>
          <a:stretch>
            <a:fillRect/>
          </a:stretch>
        </p:blipFill>
        <p:spPr>
          <a:xfrm>
            <a:off x="2224743" y="2005147"/>
            <a:ext cx="1552575" cy="1571625"/>
          </a:xfrm>
          <a:prstGeom prst="rect">
            <a:avLst/>
          </a:prstGeom>
        </p:spPr>
      </p:pic>
      <p:pic>
        <p:nvPicPr>
          <p:cNvPr id="12" name="图片 11" descr="8611883384a365424eaadf8d1200544"/>
          <p:cNvPicPr>
            <a:picLocks noChangeAspect="1"/>
          </p:cNvPicPr>
          <p:nvPr/>
        </p:nvPicPr>
        <p:blipFill>
          <a:blip r:embed="rId3"/>
          <a:srcRect/>
          <a:stretch>
            <a:fillRect/>
          </a:stretch>
        </p:blipFill>
        <p:spPr>
          <a:xfrm>
            <a:off x="6063615" y="1632585"/>
            <a:ext cx="2971800" cy="2066925"/>
          </a:xfrm>
          <a:prstGeom prst="rect">
            <a:avLst/>
          </a:prstGeom>
        </p:spPr>
      </p:pic>
      <p:sp>
        <p:nvSpPr>
          <p:cNvPr id="13" name="矩形 7"/>
          <p:cNvSpPr/>
          <p:nvPr/>
        </p:nvSpPr>
        <p:spPr>
          <a:xfrm>
            <a:off x="2250460" y="4056557"/>
            <a:ext cx="1501140" cy="369332"/>
          </a:xfrm>
          <a:prstGeom prst="rect">
            <a:avLst/>
          </a:prstGeom>
          <a:noFill/>
          <a:ln w="9525">
            <a:noFill/>
          </a:ln>
        </p:spPr>
        <p:txBody>
          <a:bodyPr wrap="square">
            <a:spAutoFit/>
          </a:bodyPr>
          <a:lstStyle/>
          <a:p>
            <a:pPr indent="0" algn="ctr">
              <a:buFont typeface="Wingdings" panose="05000000000000000000" charset="0"/>
              <a:buNone/>
            </a:pPr>
            <a:r>
              <a:rPr lang="zh-CN" altLang="en-US"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扫码小白盒</a:t>
            </a:r>
            <a:endParaRPr lang="zh-CN" altLang="en-US"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sp>
        <p:nvSpPr>
          <p:cNvPr id="14" name="矩形 7"/>
          <p:cNvSpPr/>
          <p:nvPr/>
        </p:nvSpPr>
        <p:spPr>
          <a:xfrm>
            <a:off x="7425529" y="4056557"/>
            <a:ext cx="1501140" cy="369332"/>
          </a:xfrm>
          <a:prstGeom prst="rect">
            <a:avLst/>
          </a:prstGeom>
          <a:noFill/>
          <a:ln w="9525">
            <a:noFill/>
          </a:ln>
        </p:spPr>
        <p:txBody>
          <a:bodyPr wrap="square">
            <a:spAutoFit/>
          </a:bodyPr>
          <a:lstStyle/>
          <a:p>
            <a:pPr indent="0" algn="just">
              <a:buFont typeface="Wingdings" panose="05000000000000000000" charset="0"/>
              <a:buNone/>
            </a:pPr>
            <a:r>
              <a:rPr lang="zh-CN" altLang="en-US"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各种扫码枪</a:t>
            </a:r>
            <a:endParaRPr lang="zh-CN" altLang="en-US"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副标题 2"/>
          <p:cNvSpPr>
            <a:spLocks noGrp="1"/>
          </p:cNvSpPr>
          <p:nvPr/>
        </p:nvSpPr>
        <p:spPr>
          <a:xfrm>
            <a:off x="10326370" y="6165850"/>
            <a:ext cx="1577975" cy="2819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rPr>
              <a:t> </a:t>
            </a:r>
            <a:endPar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6" name="矩形 16"/>
          <p:cNvSpPr/>
          <p:nvPr/>
        </p:nvSpPr>
        <p:spPr>
          <a:xfrm>
            <a:off x="866775" y="173990"/>
            <a:ext cx="8763608" cy="830997"/>
          </a:xfrm>
          <a:prstGeom prst="rect">
            <a:avLst/>
          </a:prstGeom>
          <a:noFill/>
          <a:ln w="9525">
            <a:noFill/>
          </a:ln>
        </p:spPr>
        <p:txBody>
          <a:bodyPr wrap="square">
            <a:spAutoFit/>
          </a:bodyPr>
          <a:lstStyle/>
          <a:p>
            <a:pPr lvl="0">
              <a:defRPr/>
            </a:pPr>
            <a:r>
              <a:rPr lang="zh-CN" altLang="en-US" sz="4800" b="1" dirty="0">
                <a:solidFill>
                  <a:srgbClr val="00B0F0"/>
                </a:solidFill>
                <a:effectLst>
                  <a:outerShdw blurRad="38100" dist="19050" dir="2700000" algn="tl" rotWithShape="0">
                    <a:prstClr val="black">
                      <a:alpha val="40000"/>
                    </a:prstClr>
                  </a:outerShdw>
                </a:effectLst>
                <a:latin typeface="微软雅黑" panose="020B0503020204020204" pitchFamily="34" charset="-122"/>
                <a:ea typeface="微软雅黑" panose="020B0503020204020204" pitchFamily="34" charset="-122"/>
              </a:rPr>
              <a:t>杀毒软件</a:t>
            </a:r>
            <a:endParaRPr lang="zh-CN" altLang="en-US" sz="4800" b="1" dirty="0">
              <a:solidFill>
                <a:srgbClr val="00B0F0"/>
              </a:solidFill>
              <a:effectLst>
                <a:outerShdw blurRad="38100" dist="1905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sp>
        <p:nvSpPr>
          <p:cNvPr id="9" name="矩形 7"/>
          <p:cNvSpPr/>
          <p:nvPr/>
        </p:nvSpPr>
        <p:spPr>
          <a:xfrm>
            <a:off x="651510" y="2228670"/>
            <a:ext cx="4023230" cy="677108"/>
          </a:xfrm>
          <a:prstGeom prst="rect">
            <a:avLst/>
          </a:prstGeom>
          <a:noFill/>
          <a:ln w="9525">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 typeface="Wingdings" panose="05000000000000000000" charset="0"/>
              <a:buNone/>
              <a:defRPr/>
            </a:pPr>
            <a:endParaRPr kumimoji="0" lang="zh-CN" altLang="en-US" sz="14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p:txBody>
      </p:sp>
      <p:sp>
        <p:nvSpPr>
          <p:cNvPr id="10" name="矩形 7"/>
          <p:cNvSpPr/>
          <p:nvPr/>
        </p:nvSpPr>
        <p:spPr>
          <a:xfrm>
            <a:off x="330740" y="1884451"/>
            <a:ext cx="5710551" cy="646331"/>
          </a:xfrm>
          <a:prstGeom prst="rect">
            <a:avLst/>
          </a:prstGeom>
          <a:noFill/>
          <a:ln w="9525">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p:txBody>
      </p:sp>
      <p:sp>
        <p:nvSpPr>
          <p:cNvPr id="8" name="矩形 7"/>
          <p:cNvSpPr/>
          <p:nvPr/>
        </p:nvSpPr>
        <p:spPr>
          <a:xfrm>
            <a:off x="866775" y="1226615"/>
            <a:ext cx="7761659" cy="1200329"/>
          </a:xfrm>
          <a:prstGeom prst="rect">
            <a:avLst/>
          </a:prstGeom>
          <a:noFill/>
          <a:ln w="9525">
            <a:noFill/>
          </a:ln>
        </p:spPr>
        <p:txBody>
          <a:bodyPr wrap="square">
            <a:spAutoFit/>
          </a:bodyPr>
          <a:lstStyle/>
          <a:p>
            <a:pPr indent="0" algn="just">
              <a:buFont typeface="Wingdings" panose="05000000000000000000" charset="0"/>
              <a:buNone/>
            </a:pPr>
            <a:r>
              <a:rPr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4.解决误报的处理方法：</a:t>
            </a:r>
            <a:endParaRPr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indent="0" algn="just">
              <a:buFont typeface="Wingdings" panose="05000000000000000000" charset="0"/>
              <a:buNone/>
            </a:pPr>
            <a:r>
              <a:rPr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一、先勾选“不再提醒”，二、点击更多，三、点击允许程序所有操作，如下图所示：</a:t>
            </a:r>
            <a:endParaRPr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pic>
        <p:nvPicPr>
          <p:cNvPr id="11" name="图片 10" descr="4e7d0cb4857b309328bd40a32dfcf2c"/>
          <p:cNvPicPr>
            <a:picLocks noChangeAspect="1"/>
          </p:cNvPicPr>
          <p:nvPr/>
        </p:nvPicPr>
        <p:blipFill>
          <a:blip r:embed="rId2"/>
          <a:stretch>
            <a:fillRect/>
          </a:stretch>
        </p:blipFill>
        <p:spPr>
          <a:xfrm>
            <a:off x="3186014" y="2862481"/>
            <a:ext cx="4985219" cy="3183890"/>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副标题 2"/>
          <p:cNvSpPr>
            <a:spLocks noGrp="1"/>
          </p:cNvSpPr>
          <p:nvPr/>
        </p:nvSpPr>
        <p:spPr>
          <a:xfrm>
            <a:off x="10326370" y="6165850"/>
            <a:ext cx="1577975" cy="2819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rPr>
              <a:t> </a:t>
            </a:r>
            <a:endPar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6" name="矩形 16"/>
          <p:cNvSpPr/>
          <p:nvPr/>
        </p:nvSpPr>
        <p:spPr>
          <a:xfrm>
            <a:off x="866775" y="173990"/>
            <a:ext cx="8763608" cy="830997"/>
          </a:xfrm>
          <a:prstGeom prst="rect">
            <a:avLst/>
          </a:prstGeom>
          <a:noFill/>
          <a:ln w="9525">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srgbClr val="00B0F0"/>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添加信任列表</a:t>
            </a:r>
            <a:endParaRPr kumimoji="0" lang="zh-CN" altLang="en-US" sz="4800" b="1" i="0" u="none" strike="noStrike" kern="1200" cap="none" spc="0" normalizeH="0" baseline="0" noProof="0" dirty="0">
              <a:ln>
                <a:noFill/>
              </a:ln>
              <a:solidFill>
                <a:srgbClr val="00B0F0"/>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endParaRPr>
          </a:p>
        </p:txBody>
      </p:sp>
      <p:sp>
        <p:nvSpPr>
          <p:cNvPr id="9" name="矩形 7"/>
          <p:cNvSpPr/>
          <p:nvPr/>
        </p:nvSpPr>
        <p:spPr>
          <a:xfrm>
            <a:off x="651510" y="2228670"/>
            <a:ext cx="4023230" cy="677108"/>
          </a:xfrm>
          <a:prstGeom prst="rect">
            <a:avLst/>
          </a:prstGeom>
          <a:noFill/>
          <a:ln w="9525">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 typeface="Wingdings" panose="05000000000000000000" charset="0"/>
              <a:buNone/>
              <a:defRPr/>
            </a:pPr>
            <a:endParaRPr kumimoji="0" lang="zh-CN" altLang="en-US" sz="14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p:txBody>
      </p:sp>
      <p:sp>
        <p:nvSpPr>
          <p:cNvPr id="10" name="矩形 7"/>
          <p:cNvSpPr/>
          <p:nvPr/>
        </p:nvSpPr>
        <p:spPr>
          <a:xfrm>
            <a:off x="330740" y="1884451"/>
            <a:ext cx="5710551" cy="646331"/>
          </a:xfrm>
          <a:prstGeom prst="rect">
            <a:avLst/>
          </a:prstGeom>
          <a:noFill/>
          <a:ln w="9525">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p:txBody>
      </p:sp>
      <p:sp>
        <p:nvSpPr>
          <p:cNvPr id="13" name="矩形 7"/>
          <p:cNvSpPr/>
          <p:nvPr/>
        </p:nvSpPr>
        <p:spPr>
          <a:xfrm>
            <a:off x="1474456" y="1326090"/>
            <a:ext cx="7548245" cy="1200329"/>
          </a:xfrm>
          <a:prstGeom prst="rect">
            <a:avLst/>
          </a:prstGeom>
          <a:noFill/>
          <a:ln w="9525">
            <a:noFill/>
          </a:ln>
        </p:spPr>
        <p:txBody>
          <a:bodyPr wrap="square">
            <a:spAutoFit/>
          </a:bodyPr>
          <a:lstStyle/>
          <a:p>
            <a:pPr indent="0" algn="just">
              <a:buFont typeface="Wingdings" panose="05000000000000000000" charset="0"/>
              <a:buNone/>
            </a:pPr>
            <a:r>
              <a:rPr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1.打开360防护中心</a:t>
            </a:r>
            <a:r>
              <a:rPr lang="zh-CN"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a:t>
            </a:r>
            <a:endParaRPr lang="zh-CN"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indent="0" algn="just">
              <a:buFont typeface="Wingdings" panose="05000000000000000000" charset="0"/>
              <a:buNone/>
            </a:pPr>
            <a:endParaRPr lang="en-US" altLang="zh-CN"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indent="0" algn="just">
              <a:buFont typeface="Wingdings" panose="05000000000000000000" charset="0"/>
              <a:buNone/>
            </a:pPr>
            <a:r>
              <a:rPr lang="en-US" altLang="zh-CN"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2.打开“信任与阻止”</a:t>
            </a:r>
            <a:r>
              <a:rPr lang="zh-CN" altLang="en-US"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a:t>
            </a:r>
            <a:r>
              <a:rPr lang="en-US" altLang="zh-CN"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如下图所示：</a:t>
            </a:r>
            <a:endParaRPr lang="en-US" altLang="zh-CN"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pic>
        <p:nvPicPr>
          <p:cNvPr id="14" name="图片 13" descr="341e0aeb61cfe619c0c1dd4da0f8990"/>
          <p:cNvPicPr>
            <a:picLocks noChangeAspect="1"/>
          </p:cNvPicPr>
          <p:nvPr/>
        </p:nvPicPr>
        <p:blipFill>
          <a:blip r:embed="rId2"/>
          <a:stretch>
            <a:fillRect/>
          </a:stretch>
        </p:blipFill>
        <p:spPr>
          <a:xfrm>
            <a:off x="1474456" y="2924104"/>
            <a:ext cx="4333875" cy="2821940"/>
          </a:xfrm>
          <a:prstGeom prst="rect">
            <a:avLst/>
          </a:prstGeom>
        </p:spPr>
      </p:pic>
      <p:pic>
        <p:nvPicPr>
          <p:cNvPr id="15" name="图片 14" descr="bcf083a67f0bfce60df8a2ab6bdaa34"/>
          <p:cNvPicPr>
            <a:picLocks noChangeAspect="1"/>
          </p:cNvPicPr>
          <p:nvPr/>
        </p:nvPicPr>
        <p:blipFill>
          <a:blip r:embed="rId3"/>
          <a:stretch>
            <a:fillRect/>
          </a:stretch>
        </p:blipFill>
        <p:spPr>
          <a:xfrm>
            <a:off x="6665081" y="2917119"/>
            <a:ext cx="4279265" cy="2828925"/>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副标题 2"/>
          <p:cNvSpPr>
            <a:spLocks noGrp="1"/>
          </p:cNvSpPr>
          <p:nvPr/>
        </p:nvSpPr>
        <p:spPr>
          <a:xfrm>
            <a:off x="10326370" y="6165850"/>
            <a:ext cx="1577975" cy="2819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rPr>
              <a:t> </a:t>
            </a:r>
            <a:endPar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6" name="矩形 16"/>
          <p:cNvSpPr/>
          <p:nvPr/>
        </p:nvSpPr>
        <p:spPr>
          <a:xfrm>
            <a:off x="866775" y="173990"/>
            <a:ext cx="8763608" cy="830997"/>
          </a:xfrm>
          <a:prstGeom prst="rect">
            <a:avLst/>
          </a:prstGeom>
          <a:noFill/>
          <a:ln w="9525">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srgbClr val="00B0F0"/>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添加信任列表</a:t>
            </a:r>
            <a:endParaRPr kumimoji="0" lang="zh-CN" altLang="en-US" sz="4800" b="1" i="0" u="none" strike="noStrike" kern="1200" cap="none" spc="0" normalizeH="0" baseline="0" noProof="0" dirty="0">
              <a:ln>
                <a:noFill/>
              </a:ln>
              <a:solidFill>
                <a:srgbClr val="00B0F0"/>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endParaRPr>
          </a:p>
        </p:txBody>
      </p:sp>
      <p:sp>
        <p:nvSpPr>
          <p:cNvPr id="9" name="矩形 7"/>
          <p:cNvSpPr/>
          <p:nvPr/>
        </p:nvSpPr>
        <p:spPr>
          <a:xfrm>
            <a:off x="651510" y="2228670"/>
            <a:ext cx="4023230" cy="677108"/>
          </a:xfrm>
          <a:prstGeom prst="rect">
            <a:avLst/>
          </a:prstGeom>
          <a:noFill/>
          <a:ln w="9525">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 typeface="Wingdings" panose="05000000000000000000" charset="0"/>
              <a:buNone/>
              <a:defRPr/>
            </a:pPr>
            <a:endParaRPr kumimoji="0" lang="zh-CN" altLang="en-US" sz="14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p:txBody>
      </p:sp>
      <p:sp>
        <p:nvSpPr>
          <p:cNvPr id="10" name="矩形 7"/>
          <p:cNvSpPr/>
          <p:nvPr/>
        </p:nvSpPr>
        <p:spPr>
          <a:xfrm>
            <a:off x="330740" y="1884451"/>
            <a:ext cx="5710551" cy="646331"/>
          </a:xfrm>
          <a:prstGeom prst="rect">
            <a:avLst/>
          </a:prstGeom>
          <a:noFill/>
          <a:ln w="9525">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p:txBody>
      </p:sp>
      <p:sp>
        <p:nvSpPr>
          <p:cNvPr id="11" name="矩形 7"/>
          <p:cNvSpPr/>
          <p:nvPr/>
        </p:nvSpPr>
        <p:spPr>
          <a:xfrm>
            <a:off x="1177696" y="1321557"/>
            <a:ext cx="8248406" cy="1200329"/>
          </a:xfrm>
          <a:prstGeom prst="rect">
            <a:avLst/>
          </a:prstGeom>
          <a:noFill/>
          <a:ln w="9525">
            <a:noFill/>
          </a:ln>
        </p:spPr>
        <p:txBody>
          <a:bodyPr wrap="square">
            <a:spAutoFit/>
          </a:bodyPr>
          <a:lstStyle/>
          <a:p>
            <a:pPr indent="0" algn="just">
              <a:buFont typeface="Wingdings" panose="05000000000000000000" charset="0"/>
              <a:buNone/>
            </a:pPr>
            <a:r>
              <a:rPr lang="en-US"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3.</a:t>
            </a:r>
            <a:r>
              <a:rPr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打开“信任的程序”，添加其他程序/文件到信任列表，</a:t>
            </a:r>
            <a:endParaRPr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indent="0" algn="just">
              <a:buFont typeface="Wingdings" panose="05000000000000000000" charset="0"/>
              <a:buNone/>
            </a:pPr>
            <a:endParaRPr lang="en-US" altLang="zh-CN"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indent="0" algn="just">
              <a:buFont typeface="Wingdings" panose="05000000000000000000" charset="0"/>
              <a:buNone/>
            </a:pPr>
            <a:r>
              <a:rPr lang="en-US" altLang="zh-CN"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4.在弹出的确认窗口点击“确定“</a:t>
            </a:r>
            <a:r>
              <a:rPr lang="zh-CN" altLang="en-US"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a:t>
            </a:r>
            <a:r>
              <a:rPr lang="en-US" altLang="zh-CN"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如下图所示：</a:t>
            </a:r>
            <a:endParaRPr lang="en-US" altLang="zh-CN"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pic>
        <p:nvPicPr>
          <p:cNvPr id="12" name="图片 11" descr="e3340ee6612a0c789756458e99f0242"/>
          <p:cNvPicPr>
            <a:picLocks noChangeAspect="1"/>
          </p:cNvPicPr>
          <p:nvPr/>
        </p:nvPicPr>
        <p:blipFill>
          <a:blip r:embed="rId2"/>
          <a:stretch>
            <a:fillRect/>
          </a:stretch>
        </p:blipFill>
        <p:spPr>
          <a:xfrm>
            <a:off x="1177696" y="2905778"/>
            <a:ext cx="4406265" cy="2919095"/>
          </a:xfrm>
          <a:prstGeom prst="rect">
            <a:avLst/>
          </a:prstGeom>
        </p:spPr>
      </p:pic>
      <p:pic>
        <p:nvPicPr>
          <p:cNvPr id="16" name="图片 15" descr="d4a3d86fa76cdd54e75635ff281aede"/>
          <p:cNvPicPr>
            <a:picLocks noChangeAspect="1"/>
          </p:cNvPicPr>
          <p:nvPr/>
        </p:nvPicPr>
        <p:blipFill>
          <a:blip r:embed="rId3"/>
          <a:stretch>
            <a:fillRect/>
          </a:stretch>
        </p:blipFill>
        <p:spPr>
          <a:xfrm>
            <a:off x="6334178" y="2925463"/>
            <a:ext cx="4184015" cy="2899410"/>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副标题 2"/>
          <p:cNvSpPr>
            <a:spLocks noGrp="1"/>
          </p:cNvSpPr>
          <p:nvPr/>
        </p:nvSpPr>
        <p:spPr>
          <a:xfrm>
            <a:off x="10326370" y="6165850"/>
            <a:ext cx="1577975" cy="2819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rPr>
              <a:t> </a:t>
            </a:r>
            <a:endPar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6" name="矩形 16"/>
          <p:cNvSpPr/>
          <p:nvPr/>
        </p:nvSpPr>
        <p:spPr>
          <a:xfrm>
            <a:off x="866775" y="173990"/>
            <a:ext cx="8763608" cy="830997"/>
          </a:xfrm>
          <a:prstGeom prst="rect">
            <a:avLst/>
          </a:prstGeom>
          <a:noFill/>
          <a:ln w="9525">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srgbClr val="00B0F0"/>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添加信任列表</a:t>
            </a:r>
            <a:endParaRPr kumimoji="0" lang="zh-CN" altLang="en-US" sz="4800" b="1" i="0" u="none" strike="noStrike" kern="1200" cap="none" spc="0" normalizeH="0" baseline="0" noProof="0" dirty="0">
              <a:ln>
                <a:noFill/>
              </a:ln>
              <a:solidFill>
                <a:srgbClr val="00B0F0"/>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endParaRPr>
          </a:p>
        </p:txBody>
      </p:sp>
      <p:sp>
        <p:nvSpPr>
          <p:cNvPr id="9" name="矩形 7"/>
          <p:cNvSpPr/>
          <p:nvPr/>
        </p:nvSpPr>
        <p:spPr>
          <a:xfrm>
            <a:off x="651510" y="2228670"/>
            <a:ext cx="4023230" cy="677108"/>
          </a:xfrm>
          <a:prstGeom prst="rect">
            <a:avLst/>
          </a:prstGeom>
          <a:noFill/>
          <a:ln w="9525">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 typeface="Wingdings" panose="05000000000000000000" charset="0"/>
              <a:buNone/>
              <a:defRPr/>
            </a:pPr>
            <a:endParaRPr kumimoji="0" lang="zh-CN" altLang="en-US" sz="14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2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p:txBody>
      </p:sp>
      <p:sp>
        <p:nvSpPr>
          <p:cNvPr id="10" name="矩形 7"/>
          <p:cNvSpPr/>
          <p:nvPr/>
        </p:nvSpPr>
        <p:spPr>
          <a:xfrm>
            <a:off x="330740" y="1884451"/>
            <a:ext cx="5710551" cy="646331"/>
          </a:xfrm>
          <a:prstGeom prst="rect">
            <a:avLst/>
          </a:prstGeom>
          <a:noFill/>
          <a:ln w="9525">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p:txBody>
      </p:sp>
      <p:sp>
        <p:nvSpPr>
          <p:cNvPr id="13" name="矩形 7"/>
          <p:cNvSpPr/>
          <p:nvPr/>
        </p:nvSpPr>
        <p:spPr>
          <a:xfrm>
            <a:off x="778862" y="1300886"/>
            <a:ext cx="9727010" cy="830997"/>
          </a:xfrm>
          <a:prstGeom prst="rect">
            <a:avLst/>
          </a:prstGeom>
          <a:noFill/>
          <a:ln w="9525">
            <a:noFill/>
          </a:ln>
        </p:spPr>
        <p:txBody>
          <a:bodyPr wrap="square">
            <a:spAutoFit/>
          </a:bodyPr>
          <a:lstStyle/>
          <a:p>
            <a:pPr indent="0" algn="just">
              <a:buFont typeface="Wingdings" panose="05000000000000000000" charset="0"/>
              <a:buNone/>
            </a:pPr>
            <a:r>
              <a:rPr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注意：如果在360误报时不小心阻止了</a:t>
            </a:r>
            <a:r>
              <a:rPr lang="en-US" altLang="zh-CN"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Q</a:t>
            </a:r>
            <a:r>
              <a:rPr lang="zh-CN" altLang="en-US"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码精灵</a:t>
            </a:r>
            <a:r>
              <a:rPr sz="2400" dirty="0" err="1">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运行，则需要到阻止列表中将</a:t>
            </a:r>
            <a:r>
              <a:rPr lang="en-US" altLang="zh-CN" sz="2400" dirty="0" err="1">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Q</a:t>
            </a:r>
            <a:r>
              <a:rPr lang="zh-CN" altLang="en-US"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码精灵</a:t>
            </a:r>
            <a:r>
              <a:rPr sz="2400" dirty="0" err="1">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及相关组件从阻止列表中移除，如下图所示</a:t>
            </a:r>
            <a:r>
              <a:rPr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a:t>
            </a:r>
            <a:endParaRPr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pic>
        <p:nvPicPr>
          <p:cNvPr id="14" name="图片 13" descr="4173175655ffb804aa6b97cf38ced86"/>
          <p:cNvPicPr>
            <a:picLocks noChangeAspect="1"/>
          </p:cNvPicPr>
          <p:nvPr/>
        </p:nvPicPr>
        <p:blipFill>
          <a:blip r:embed="rId2"/>
          <a:stretch>
            <a:fillRect/>
          </a:stretch>
        </p:blipFill>
        <p:spPr>
          <a:xfrm>
            <a:off x="3186015" y="2427782"/>
            <a:ext cx="4982500" cy="3414742"/>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副标题 2"/>
          <p:cNvSpPr>
            <a:spLocks noGrp="1"/>
          </p:cNvSpPr>
          <p:nvPr/>
        </p:nvSpPr>
        <p:spPr>
          <a:xfrm>
            <a:off x="10326370" y="6165850"/>
            <a:ext cx="1577975" cy="2819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rPr>
              <a:t> </a:t>
            </a:r>
            <a:endPar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6" name="矩形 16"/>
          <p:cNvSpPr/>
          <p:nvPr/>
        </p:nvSpPr>
        <p:spPr>
          <a:xfrm>
            <a:off x="866775" y="173990"/>
            <a:ext cx="8763608" cy="830997"/>
          </a:xfrm>
          <a:prstGeom prst="rect">
            <a:avLst/>
          </a:prstGeom>
          <a:noFill/>
          <a:ln w="9525">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srgbClr val="00B0F0"/>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添加信任列表</a:t>
            </a:r>
            <a:r>
              <a:rPr kumimoji="0" lang="en-US" altLang="zh-CN" sz="4800" b="1" i="0" u="none" strike="noStrike" kern="1200" cap="none" spc="0" normalizeH="0" baseline="0" noProof="0" dirty="0">
                <a:ln>
                  <a:noFill/>
                </a:ln>
                <a:solidFill>
                  <a:srgbClr val="00B0F0"/>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a:t>
            </a:r>
            <a:r>
              <a:rPr kumimoji="0" lang="zh-CN" altLang="en-US" sz="4800" b="1" i="0" u="none" strike="noStrike" kern="1200" cap="none" spc="0" normalizeH="0" baseline="0" noProof="0" dirty="0">
                <a:ln>
                  <a:noFill/>
                </a:ln>
                <a:solidFill>
                  <a:srgbClr val="00B0F0"/>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扫码盒子</a:t>
            </a:r>
            <a:endParaRPr kumimoji="0" lang="zh-CN" altLang="en-US" sz="4800" b="1" i="0" u="none" strike="noStrike" kern="1200" cap="none" spc="0" normalizeH="0" baseline="0" noProof="0" dirty="0">
              <a:ln>
                <a:noFill/>
              </a:ln>
              <a:solidFill>
                <a:srgbClr val="00B0F0"/>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endParaRPr>
          </a:p>
        </p:txBody>
      </p:sp>
      <p:sp>
        <p:nvSpPr>
          <p:cNvPr id="10" name="矩形 7"/>
          <p:cNvSpPr/>
          <p:nvPr/>
        </p:nvSpPr>
        <p:spPr>
          <a:xfrm>
            <a:off x="330740" y="1884451"/>
            <a:ext cx="5710551" cy="646331"/>
          </a:xfrm>
          <a:prstGeom prst="rect">
            <a:avLst/>
          </a:prstGeom>
          <a:noFill/>
          <a:ln w="9525">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p:txBody>
      </p:sp>
      <p:sp>
        <p:nvSpPr>
          <p:cNvPr id="11" name="矩形 7"/>
          <p:cNvSpPr/>
          <p:nvPr/>
        </p:nvSpPr>
        <p:spPr>
          <a:xfrm>
            <a:off x="1022053" y="1232889"/>
            <a:ext cx="10518437" cy="830997"/>
          </a:xfrm>
          <a:prstGeom prst="rect">
            <a:avLst/>
          </a:prstGeom>
          <a:noFill/>
          <a:ln w="9525">
            <a:noFill/>
          </a:ln>
        </p:spPr>
        <p:txBody>
          <a:bodyPr wrap="square">
            <a:spAutoFit/>
          </a:bodyPr>
          <a:lstStyle/>
          <a:p>
            <a:pPr indent="0" algn="just">
              <a:buFont typeface="Wingdings" panose="05000000000000000000" charset="0"/>
              <a:buNone/>
            </a:pPr>
            <a:r>
              <a:rPr sz="2400" dirty="0" err="1">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如果选择了</a:t>
            </a:r>
            <a:r>
              <a:rPr lang="zh-CN" altLang="en-US"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小白盒</a:t>
            </a:r>
            <a:r>
              <a:rPr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基础版作为扫码设备，则需要在360防护中心里，把摄像头防护关闭，否则会出现</a:t>
            </a:r>
            <a:r>
              <a:rPr lang="zh-CN" altLang="en-US"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小白盒</a:t>
            </a:r>
            <a:r>
              <a:rPr sz="2400" dirty="0" err="1">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基础版工作不正常的情况，如下图所示</a:t>
            </a:r>
            <a:r>
              <a:rPr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a:t>
            </a:r>
            <a:endParaRPr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pic>
        <p:nvPicPr>
          <p:cNvPr id="12" name="图片 11" descr="2d20f9599d3667779a81c4297af1f07"/>
          <p:cNvPicPr>
            <a:picLocks noChangeAspect="1"/>
          </p:cNvPicPr>
          <p:nvPr/>
        </p:nvPicPr>
        <p:blipFill>
          <a:blip r:embed="rId2"/>
          <a:stretch>
            <a:fillRect/>
          </a:stretch>
        </p:blipFill>
        <p:spPr>
          <a:xfrm>
            <a:off x="1130880" y="2408106"/>
            <a:ext cx="9793281" cy="3217006"/>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副标题 2"/>
          <p:cNvSpPr>
            <a:spLocks noGrp="1"/>
          </p:cNvSpPr>
          <p:nvPr/>
        </p:nvSpPr>
        <p:spPr>
          <a:xfrm>
            <a:off x="10326370" y="6165850"/>
            <a:ext cx="1577975" cy="2819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rPr>
              <a:t> </a:t>
            </a:r>
            <a:endPar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6" name="矩形 16"/>
          <p:cNvSpPr/>
          <p:nvPr/>
        </p:nvSpPr>
        <p:spPr>
          <a:xfrm>
            <a:off x="866775" y="173990"/>
            <a:ext cx="8763608" cy="830997"/>
          </a:xfrm>
          <a:prstGeom prst="rect">
            <a:avLst/>
          </a:prstGeom>
          <a:noFill/>
          <a:ln w="9525">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srgbClr val="00B0F0"/>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版本更新</a:t>
            </a:r>
            <a:endParaRPr kumimoji="0" lang="zh-CN" altLang="en-US" sz="4800" b="1" i="0" u="none" strike="noStrike" kern="1200" cap="none" spc="0" normalizeH="0" baseline="0" noProof="0" dirty="0">
              <a:ln>
                <a:noFill/>
              </a:ln>
              <a:solidFill>
                <a:srgbClr val="00B0F0"/>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endParaRPr>
          </a:p>
        </p:txBody>
      </p:sp>
      <p:sp>
        <p:nvSpPr>
          <p:cNvPr id="10" name="矩形 7"/>
          <p:cNvSpPr/>
          <p:nvPr/>
        </p:nvSpPr>
        <p:spPr>
          <a:xfrm>
            <a:off x="330740" y="1884451"/>
            <a:ext cx="5710551" cy="646331"/>
          </a:xfrm>
          <a:prstGeom prst="rect">
            <a:avLst/>
          </a:prstGeom>
          <a:noFill/>
          <a:ln w="9525">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800" b="0"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sym typeface="+mn-ea"/>
            </a:endParaRPr>
          </a:p>
        </p:txBody>
      </p:sp>
      <p:sp>
        <p:nvSpPr>
          <p:cNvPr id="7" name="矩形 6"/>
          <p:cNvSpPr/>
          <p:nvPr/>
        </p:nvSpPr>
        <p:spPr>
          <a:xfrm>
            <a:off x="837592" y="1320368"/>
            <a:ext cx="8599482" cy="830997"/>
          </a:xfrm>
          <a:prstGeom prst="rect">
            <a:avLst/>
          </a:prstGeom>
        </p:spPr>
        <p:txBody>
          <a:bodyPr wrap="square">
            <a:spAutoFit/>
          </a:bodyPr>
          <a:lstStyle/>
          <a:p>
            <a:pPr marL="285750" indent="-285750" algn="just">
              <a:buFont typeface="Wingdings" panose="05000000000000000000" charset="0"/>
              <a:buChar char=""/>
            </a:pPr>
            <a:r>
              <a:rPr lang="en-US" altLang="zh-CN" sz="2400" dirty="0">
                <a:solidFill>
                  <a:srgbClr val="00AFEC"/>
                </a:solidFill>
                <a:effectLst>
                  <a:outerShdw blurRad="38100" dist="19050" dir="2700000" algn="tl" rotWithShape="0">
                    <a:prstClr val="black">
                      <a:alpha val="40000"/>
                    </a:prstClr>
                  </a:outerShdw>
                </a:effectLst>
                <a:latin typeface="微软雅黑" panose="020B0503020204020204" pitchFamily="34" charset="-122"/>
                <a:ea typeface="微软雅黑" panose="020B0503020204020204" pitchFamily="34" charset="-122"/>
                <a:sym typeface="+mn-ea"/>
              </a:rPr>
              <a:t>Q</a:t>
            </a:r>
            <a:r>
              <a:rPr lang="zh-CN" altLang="en-US" sz="2400" dirty="0">
                <a:solidFill>
                  <a:srgbClr val="00AFEC"/>
                </a:solidFill>
                <a:effectLst>
                  <a:outerShdw blurRad="38100" dist="19050" dir="2700000" algn="tl" rotWithShape="0">
                    <a:prstClr val="black">
                      <a:alpha val="40000"/>
                    </a:prstClr>
                  </a:outerShdw>
                </a:effectLst>
                <a:latin typeface="微软雅黑" panose="020B0503020204020204" pitchFamily="34" charset="-122"/>
                <a:ea typeface="微软雅黑" panose="020B0503020204020204" pitchFamily="34" charset="-122"/>
                <a:sym typeface="+mn-ea"/>
              </a:rPr>
              <a:t>码精灵中“关于我们”界面可检测更新</a:t>
            </a:r>
            <a:endParaRPr lang="en-US" altLang="zh-CN" sz="2400" dirty="0">
              <a:solidFill>
                <a:srgbClr val="00AFEC"/>
              </a:solidFill>
              <a:effectLst>
                <a:outerShdw blurRad="38100" dist="19050" dir="2700000" algn="tl" rotWithShape="0">
                  <a:prstClr val="black">
                    <a:alpha val="40000"/>
                  </a:prstClr>
                </a:outerShdw>
              </a:effectLst>
              <a:latin typeface="微软雅黑" panose="020B0503020204020204" pitchFamily="34" charset="-122"/>
              <a:ea typeface="微软雅黑" panose="020B0503020204020204" pitchFamily="34" charset="-122"/>
              <a:sym typeface="+mn-ea"/>
            </a:endParaRPr>
          </a:p>
          <a:p>
            <a:pPr marL="285750" indent="-285750" algn="just">
              <a:buFont typeface="Wingdings" panose="05000000000000000000" charset="0"/>
              <a:buChar char=""/>
            </a:pPr>
            <a:r>
              <a:rPr lang="zh-CN" altLang="en-US" sz="2400" dirty="0">
                <a:solidFill>
                  <a:srgbClr val="00AFEC"/>
                </a:solidFill>
                <a:effectLst>
                  <a:outerShdw blurRad="38100" dist="19050" dir="2700000" algn="tl" rotWithShape="0">
                    <a:prstClr val="black">
                      <a:alpha val="40000"/>
                    </a:prstClr>
                  </a:outerShdw>
                </a:effectLst>
                <a:latin typeface="微软雅黑" panose="020B0503020204020204" pitchFamily="34" charset="-122"/>
                <a:ea typeface="微软雅黑" panose="020B0503020204020204" pitchFamily="34" charset="-122"/>
                <a:sym typeface="+mn-ea"/>
              </a:rPr>
              <a:t>也可登陆我司官网</a:t>
            </a:r>
            <a:r>
              <a:rPr lang="en-US" altLang="zh-CN" sz="2400" dirty="0">
                <a:solidFill>
                  <a:srgbClr val="00AFEC"/>
                </a:solidFill>
                <a:effectLst>
                  <a:outerShdw blurRad="38100" dist="19050" dir="2700000" algn="tl" rotWithShape="0">
                    <a:prstClr val="black">
                      <a:alpha val="40000"/>
                    </a:prstClr>
                  </a:outerShdw>
                </a:effectLst>
                <a:latin typeface="微软雅黑" panose="020B0503020204020204" pitchFamily="34" charset="-122"/>
                <a:ea typeface="微软雅黑" panose="020B0503020204020204" pitchFamily="34" charset="-122"/>
                <a:sym typeface="+mn-ea"/>
              </a:rPr>
              <a:t>open.lakala.com</a:t>
            </a:r>
            <a:r>
              <a:rPr lang="zh-CN" altLang="en-US" sz="2400" dirty="0">
                <a:solidFill>
                  <a:srgbClr val="00AFEC"/>
                </a:solidFill>
                <a:effectLst>
                  <a:outerShdw blurRad="38100" dist="19050" dir="2700000" algn="tl" rotWithShape="0">
                    <a:prstClr val="black">
                      <a:alpha val="40000"/>
                    </a:prstClr>
                  </a:outerShdw>
                </a:effectLst>
                <a:latin typeface="微软雅黑" panose="020B0503020204020204" pitchFamily="34" charset="-122"/>
                <a:ea typeface="微软雅黑" panose="020B0503020204020204" pitchFamily="34" charset="-122"/>
                <a:sym typeface="+mn-ea"/>
              </a:rPr>
              <a:t>下载更新</a:t>
            </a:r>
            <a:endParaRPr lang="zh-CN" altLang="en-US" sz="2400" dirty="0">
              <a:solidFill>
                <a:srgbClr val="00AFEC"/>
              </a:solidFill>
              <a:effectLst>
                <a:outerShdw blurRad="38100" dist="19050" dir="2700000" algn="tl" rotWithShape="0">
                  <a:prstClr val="black">
                    <a:alpha val="40000"/>
                  </a:prstClr>
                </a:outerShdw>
              </a:effectLst>
              <a:latin typeface="微软雅黑" panose="020B0503020204020204" pitchFamily="34" charset="-122"/>
              <a:ea typeface="微软雅黑" panose="020B0503020204020204" pitchFamily="34" charset="-122"/>
              <a:sym typeface="+mn-ea"/>
            </a:endParaRPr>
          </a:p>
        </p:txBody>
      </p:sp>
      <p:pic>
        <p:nvPicPr>
          <p:cNvPr id="3" name="图片 2"/>
          <p:cNvPicPr>
            <a:picLocks noChangeAspect="1"/>
          </p:cNvPicPr>
          <p:nvPr/>
        </p:nvPicPr>
        <p:blipFill>
          <a:blip r:embed="rId2"/>
          <a:stretch>
            <a:fillRect/>
          </a:stretch>
        </p:blipFill>
        <p:spPr>
          <a:xfrm>
            <a:off x="2118210" y="2207616"/>
            <a:ext cx="6046736" cy="4177353"/>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标题 3"/>
          <p:cNvSpPr>
            <a:spLocks noGrp="1"/>
          </p:cNvSpPr>
          <p:nvPr>
            <p:ph type="ctrTitle"/>
          </p:nvPr>
        </p:nvSpPr>
        <p:spPr>
          <a:xfrm>
            <a:off x="5180330" y="2731770"/>
            <a:ext cx="1775460" cy="776605"/>
          </a:xfrm>
        </p:spPr>
        <p:txBody>
          <a:bodyPr>
            <a:noAutofit/>
          </a:bodyPr>
          <a:lstStyle/>
          <a:p>
            <a:pPr algn="l"/>
            <a:r>
              <a:rPr lang="zh-CN" altLang="en-US" sz="4800" b="1" spc="300">
                <a:solidFill>
                  <a:srgbClr val="00B9F1"/>
                </a:solidFill>
                <a:uFillTx/>
                <a:latin typeface="微软雅黑" panose="020B0503020204020204" pitchFamily="34" charset="-122"/>
                <a:ea typeface="微软雅黑" panose="020B0503020204020204" pitchFamily="34" charset="-122"/>
              </a:rPr>
              <a:t>谢谢</a:t>
            </a:r>
            <a:r>
              <a:rPr lang="en-US" altLang="zh-CN" sz="4800" b="1" spc="300">
                <a:solidFill>
                  <a:srgbClr val="00B9F1"/>
                </a:solidFill>
                <a:uFillTx/>
                <a:latin typeface="微软雅黑" panose="020B0503020204020204" pitchFamily="34" charset="-122"/>
                <a:ea typeface="微软雅黑" panose="020B0503020204020204" pitchFamily="34" charset="-122"/>
              </a:rPr>
              <a:t>!</a:t>
            </a:r>
            <a:endParaRPr lang="en-US" altLang="zh-CN" sz="4800" b="1" spc="300">
              <a:solidFill>
                <a:srgbClr val="00B9F1"/>
              </a:solidFill>
              <a:uFillTx/>
              <a:latin typeface="微软雅黑" panose="020B0503020204020204" pitchFamily="34" charset="-122"/>
              <a:ea typeface="微软雅黑" panose="020B0503020204020204" pitchFamily="3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副标题 2"/>
          <p:cNvSpPr>
            <a:spLocks noGrp="1"/>
          </p:cNvSpPr>
          <p:nvPr/>
        </p:nvSpPr>
        <p:spPr>
          <a:xfrm>
            <a:off x="10326370" y="6165850"/>
            <a:ext cx="1577975" cy="2819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rPr>
              <a:t> </a:t>
            </a:r>
            <a:endPar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6" name="矩形 16"/>
          <p:cNvSpPr/>
          <p:nvPr/>
        </p:nvSpPr>
        <p:spPr>
          <a:xfrm>
            <a:off x="866775" y="173990"/>
            <a:ext cx="5405120" cy="830997"/>
          </a:xfrm>
          <a:prstGeom prst="rect">
            <a:avLst/>
          </a:prstGeom>
          <a:noFill/>
          <a:ln w="9525">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defRPr/>
            </a:pPr>
            <a:r>
              <a:rPr kumimoji="0" lang="zh-CN" altLang="en-US" sz="4800" b="1" i="0" u="none" strike="noStrike" kern="1200" cap="none" spc="0" normalizeH="0" baseline="0" noProof="0" dirty="0">
                <a:ln>
                  <a:noFill/>
                </a:ln>
                <a:solidFill>
                  <a:srgbClr val="00B0F0"/>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场景</a:t>
            </a:r>
            <a:endParaRPr kumimoji="0" lang="zh-CN" altLang="en-US" sz="4800" b="1" i="0" u="none" strike="noStrike" kern="1200" cap="none" spc="0" normalizeH="0" baseline="0" noProof="0" dirty="0">
              <a:ln>
                <a:noFill/>
              </a:ln>
              <a:solidFill>
                <a:srgbClr val="00B0F0"/>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endParaRPr>
          </a:p>
        </p:txBody>
      </p:sp>
      <p:pic>
        <p:nvPicPr>
          <p:cNvPr id="15" name="图片 14" descr="b38f3ef76283ca8e1cf458de3e8494f"/>
          <p:cNvPicPr>
            <a:picLocks noChangeAspect="1"/>
          </p:cNvPicPr>
          <p:nvPr/>
        </p:nvPicPr>
        <p:blipFill>
          <a:blip r:embed="rId2"/>
          <a:stretch>
            <a:fillRect/>
          </a:stretch>
        </p:blipFill>
        <p:spPr>
          <a:xfrm>
            <a:off x="8184542" y="2071370"/>
            <a:ext cx="2858135" cy="2715260"/>
          </a:xfrm>
          <a:prstGeom prst="rect">
            <a:avLst/>
          </a:prstGeom>
        </p:spPr>
      </p:pic>
      <p:sp>
        <p:nvSpPr>
          <p:cNvPr id="16" name="矩形 7"/>
          <p:cNvSpPr/>
          <p:nvPr/>
        </p:nvSpPr>
        <p:spPr>
          <a:xfrm>
            <a:off x="877888" y="1173798"/>
            <a:ext cx="4643437" cy="584775"/>
          </a:xfrm>
          <a:prstGeom prst="rect">
            <a:avLst/>
          </a:prstGeom>
          <a:noFill/>
          <a:ln w="9525">
            <a:noFill/>
          </a:ln>
        </p:spPr>
        <p:txBody>
          <a:bodyPr>
            <a:spAutoFit/>
          </a:bodyPr>
          <a:lstStyle/>
          <a:p>
            <a:pPr algn="just">
              <a:buFont typeface="Arial" panose="020B0604020202020204" pitchFamily="34" charset="0"/>
              <a:buNone/>
            </a:pPr>
            <a:r>
              <a:rPr lang="zh-CN" altLang="en-US" sz="32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扫码小白盒</a:t>
            </a:r>
            <a:endParaRPr lang="zh-CN" altLang="en-US" sz="32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sp>
        <p:nvSpPr>
          <p:cNvPr id="17" name="矩形 7"/>
          <p:cNvSpPr/>
          <p:nvPr/>
        </p:nvSpPr>
        <p:spPr>
          <a:xfrm>
            <a:off x="866775" y="1790700"/>
            <a:ext cx="7158544" cy="3877985"/>
          </a:xfrm>
          <a:prstGeom prst="rect">
            <a:avLst/>
          </a:prstGeom>
          <a:noFill/>
          <a:ln w="9525">
            <a:noFill/>
          </a:ln>
        </p:spPr>
        <p:txBody>
          <a:bodyPr wrap="square">
            <a:spAutoFit/>
          </a:bodyPr>
          <a:lstStyle/>
          <a:p>
            <a:pPr marL="285750" indent="-285750" algn="just">
              <a:buFont typeface="Wingdings" panose="05000000000000000000" charset="0"/>
              <a:buChar char=""/>
            </a:pPr>
            <a:r>
              <a:rPr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强物料标识，可让客户知道本店受理支付宝、微信等收款；</a:t>
            </a:r>
            <a:endParaRPr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marL="285750" indent="-285750" algn="just">
              <a:buFont typeface="Wingdings" panose="05000000000000000000" charset="0"/>
              <a:buChar char=""/>
            </a:pPr>
            <a:endParaRPr lang="zh-CN" altLang="en-US"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marL="285750" indent="-285750" algn="just">
              <a:buFont typeface="Wingdings" panose="05000000000000000000" charset="0"/>
              <a:buChar char=""/>
            </a:pPr>
            <a:r>
              <a:rPr lang="zh-CN" altLang="en-US"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用户打开付款码付款，快捷方便；</a:t>
            </a:r>
            <a:endParaRPr lang="zh-CN" altLang="en-US"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marL="285750" indent="-285750" algn="just">
              <a:buFont typeface="Wingdings" panose="05000000000000000000" charset="0"/>
              <a:buChar char=""/>
            </a:pPr>
            <a:endParaRPr lang="zh-CN" altLang="en-US"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marL="285750" indent="-285750" algn="just">
              <a:buFont typeface="Wingdings" panose="05000000000000000000" charset="0"/>
              <a:buChar char=""/>
            </a:pPr>
            <a:r>
              <a:rPr lang="zh-CN" altLang="en-US"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收银员无需操作码枪，使用更便捷；</a:t>
            </a:r>
            <a:endParaRPr lang="zh-CN" altLang="en-US"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marL="285750" indent="-285750" algn="just">
              <a:buFont typeface="Wingdings" panose="05000000000000000000" charset="0"/>
              <a:buChar char=""/>
            </a:pPr>
            <a:endParaRPr lang="zh-CN" altLang="en-US"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marL="285750" indent="-285750" algn="just">
              <a:buFont typeface="Wingdings" panose="05000000000000000000" charset="0"/>
              <a:buChar char=""/>
            </a:pPr>
            <a:r>
              <a:rPr lang="zh-CN" altLang="en-US"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推荐餐饮类店铺、或大交易量的超市使用。</a:t>
            </a:r>
            <a:endParaRPr lang="zh-CN" altLang="en-US" sz="24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marL="285750" indent="-285750" algn="just">
              <a:buFont typeface="Wingdings" panose="05000000000000000000" charset="0"/>
              <a:buChar char=""/>
            </a:pPr>
            <a:endParaRPr lang="zh-CN" altLang="en-US"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algn="just">
              <a:buFont typeface="Arial" panose="020B0604020202020204" pitchFamily="34" charset="0"/>
              <a:buNone/>
            </a:pPr>
            <a:endParaRPr lang="zh-CN" altLang="en-US"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algn="just">
              <a:buFont typeface="Arial" panose="020B0604020202020204" pitchFamily="34" charset="0"/>
              <a:buNone/>
            </a:pPr>
            <a:endParaRPr lang="zh-CN" altLang="en-US"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副标题 2"/>
          <p:cNvSpPr>
            <a:spLocks noGrp="1"/>
          </p:cNvSpPr>
          <p:nvPr/>
        </p:nvSpPr>
        <p:spPr>
          <a:xfrm>
            <a:off x="10326370" y="6165850"/>
            <a:ext cx="1577975" cy="2819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rPr>
              <a:t> </a:t>
            </a:r>
            <a:endPar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6" name="矩形 16"/>
          <p:cNvSpPr/>
          <p:nvPr/>
        </p:nvSpPr>
        <p:spPr>
          <a:xfrm>
            <a:off x="866775" y="173990"/>
            <a:ext cx="5405120" cy="830997"/>
          </a:xfrm>
          <a:prstGeom prst="rect">
            <a:avLst/>
          </a:prstGeom>
          <a:noFill/>
          <a:ln w="9525">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defRPr/>
            </a:pPr>
            <a:r>
              <a:rPr kumimoji="0" lang="zh-CN" altLang="en-US" sz="4800" b="1" i="0" u="none" strike="noStrike" kern="1200" cap="none" spc="0" normalizeH="0" baseline="0" noProof="0" dirty="0">
                <a:ln>
                  <a:noFill/>
                </a:ln>
                <a:solidFill>
                  <a:srgbClr val="00B0F0"/>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rPr>
              <a:t>场景</a:t>
            </a:r>
            <a:endParaRPr kumimoji="0" lang="zh-CN" altLang="en-US" sz="4800" b="1" i="0" u="none" strike="noStrike" kern="1200" cap="none" spc="0" normalizeH="0" baseline="0" noProof="0" dirty="0">
              <a:ln>
                <a:noFill/>
              </a:ln>
              <a:solidFill>
                <a:srgbClr val="00B0F0"/>
              </a:solidFill>
              <a:effectLst>
                <a:outerShdw blurRad="38100" dist="19050" dir="2700000" algn="tl" rotWithShape="0">
                  <a:prstClr val="black">
                    <a:alpha val="40000"/>
                  </a:prstClr>
                </a:outerShdw>
              </a:effectLst>
              <a:uLnTx/>
              <a:uFillTx/>
              <a:latin typeface="微软雅黑" panose="020B0503020204020204" pitchFamily="34" charset="-122"/>
              <a:ea typeface="微软雅黑" panose="020B0503020204020204" pitchFamily="34" charset="-122"/>
              <a:cs typeface="+mn-cs"/>
            </a:endParaRPr>
          </a:p>
        </p:txBody>
      </p:sp>
      <p:sp>
        <p:nvSpPr>
          <p:cNvPr id="7" name="矩形 7"/>
          <p:cNvSpPr/>
          <p:nvPr/>
        </p:nvSpPr>
        <p:spPr>
          <a:xfrm>
            <a:off x="1247775" y="1176020"/>
            <a:ext cx="2660650" cy="584775"/>
          </a:xfrm>
          <a:prstGeom prst="rect">
            <a:avLst/>
          </a:prstGeom>
          <a:noFill/>
          <a:ln w="9525">
            <a:noFill/>
          </a:ln>
        </p:spPr>
        <p:txBody>
          <a:bodyPr wrap="square">
            <a:spAutoFit/>
          </a:bodyPr>
          <a:lstStyle/>
          <a:p>
            <a:pPr algn="just">
              <a:buFont typeface="Arial" panose="020B0604020202020204" pitchFamily="34" charset="0"/>
              <a:buNone/>
            </a:pPr>
            <a:r>
              <a:rPr lang="zh-CN" altLang="en-US" sz="32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红外扫码枪</a:t>
            </a:r>
            <a:endParaRPr lang="zh-CN" altLang="en-US" sz="32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sp>
        <p:nvSpPr>
          <p:cNvPr id="8" name="矩形 7"/>
          <p:cNvSpPr/>
          <p:nvPr/>
        </p:nvSpPr>
        <p:spPr>
          <a:xfrm>
            <a:off x="958214" y="1861820"/>
            <a:ext cx="5569045" cy="3939540"/>
          </a:xfrm>
          <a:prstGeom prst="rect">
            <a:avLst/>
          </a:prstGeom>
          <a:noFill/>
          <a:ln w="9525">
            <a:noFill/>
          </a:ln>
        </p:spPr>
        <p:txBody>
          <a:bodyPr wrap="square">
            <a:spAutoFit/>
          </a:bodyPr>
          <a:lstStyle/>
          <a:p>
            <a:pPr marL="285750" indent="-285750" algn="just">
              <a:buFont typeface="Wingdings" panose="05000000000000000000" charset="0"/>
              <a:buChar char=""/>
            </a:pPr>
            <a:r>
              <a:rPr sz="28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扫描付款码完成收款；</a:t>
            </a:r>
            <a:endParaRPr sz="28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marL="285750" indent="-285750" algn="just">
              <a:buFont typeface="Wingdings" panose="05000000000000000000" charset="0"/>
              <a:buChar char=""/>
            </a:pPr>
            <a:endParaRPr lang="zh-CN" altLang="en-US" sz="28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marL="285750" indent="-285750" algn="just">
              <a:buFont typeface="Wingdings" panose="05000000000000000000" charset="0"/>
              <a:buChar char=""/>
            </a:pPr>
            <a:r>
              <a:rPr lang="zh-CN" altLang="en-US" sz="28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推荐已有扫码枪的便利店及商超使用；</a:t>
            </a:r>
            <a:endParaRPr lang="zh-CN" altLang="en-US" sz="28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marL="285750" indent="-285750" algn="just">
              <a:buFont typeface="Wingdings" panose="05000000000000000000" charset="0"/>
              <a:buChar char=""/>
            </a:pPr>
            <a:endParaRPr lang="zh-CN" altLang="en-US" sz="28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marL="285750" indent="-285750" algn="just">
              <a:buFont typeface="Wingdings" panose="05000000000000000000" charset="0"/>
              <a:buChar char=""/>
            </a:pPr>
            <a:r>
              <a:rPr lang="zh-CN" altLang="en-US" sz="28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只能使用红外码枪扫描屏幕，激光的不可用。</a:t>
            </a:r>
            <a:endParaRPr lang="zh-CN" altLang="en-US" sz="28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indent="0" algn="just">
              <a:buFont typeface="Wingdings" panose="05000000000000000000" charset="0"/>
              <a:buNone/>
            </a:pPr>
            <a:endParaRPr lang="zh-CN" altLang="en-US"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algn="just">
              <a:buFont typeface="Arial" panose="020B0604020202020204" pitchFamily="34" charset="0"/>
              <a:buNone/>
            </a:pPr>
            <a:endParaRPr lang="zh-CN" altLang="en-US"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a:p>
            <a:pPr algn="just">
              <a:buFont typeface="Arial" panose="020B0604020202020204" pitchFamily="34" charset="0"/>
              <a:buNone/>
            </a:pPr>
            <a:endParaRPr lang="zh-CN" altLang="en-US"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pic>
        <p:nvPicPr>
          <p:cNvPr id="9" name="图片 8" descr="8611883384a365424eaadf8d1200544"/>
          <p:cNvPicPr>
            <a:picLocks noChangeAspect="1"/>
          </p:cNvPicPr>
          <p:nvPr/>
        </p:nvPicPr>
        <p:blipFill>
          <a:blip r:embed="rId2"/>
          <a:stretch>
            <a:fillRect/>
          </a:stretch>
        </p:blipFill>
        <p:spPr>
          <a:xfrm>
            <a:off x="8142922" y="1950139"/>
            <a:ext cx="2972435" cy="206692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副标题 2"/>
          <p:cNvSpPr>
            <a:spLocks noGrp="1"/>
          </p:cNvSpPr>
          <p:nvPr/>
        </p:nvSpPr>
        <p:spPr>
          <a:xfrm>
            <a:off x="10326370" y="6165850"/>
            <a:ext cx="1577975" cy="2819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rPr>
              <a:t> </a:t>
            </a:r>
            <a:endParaRPr kumimoji="0" lang="zh-CN" altLang="en-US" sz="1200" b="0" i="0" u="none" strike="noStrike" kern="1200" cap="none" spc="300" normalizeH="0" baseline="0" noProof="0" dirty="0">
              <a:ln>
                <a:noFill/>
              </a:ln>
              <a:solidFill>
                <a:srgbClr val="00B9F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6" name="矩形 16"/>
          <p:cNvSpPr/>
          <p:nvPr/>
        </p:nvSpPr>
        <p:spPr>
          <a:xfrm>
            <a:off x="866775" y="173990"/>
            <a:ext cx="5405120" cy="830997"/>
          </a:xfrm>
          <a:prstGeom prst="rect">
            <a:avLst/>
          </a:prstGeom>
          <a:noFill/>
          <a:ln w="9525">
            <a:noFill/>
          </a:ln>
        </p:spPr>
        <p:txBody>
          <a:bodyPr wrap="square">
            <a:spAutoFit/>
          </a:bodyPr>
          <a:lstStyle/>
          <a:p>
            <a:r>
              <a:rPr lang="zh-CN" altLang="en-US" sz="4800" b="1" dirty="0">
                <a:solidFill>
                  <a:srgbClr val="00B0F0"/>
                </a:solidFill>
                <a:effectLst>
                  <a:outerShdw blurRad="38100" dist="19050" dir="2700000" algn="tl" rotWithShape="0">
                    <a:prstClr val="black">
                      <a:alpha val="40000"/>
                    </a:prstClr>
                  </a:outerShdw>
                </a:effectLst>
                <a:latin typeface="微软雅黑" panose="020B0503020204020204" pitchFamily="34" charset="-122"/>
                <a:ea typeface="微软雅黑" panose="020B0503020204020204" pitchFamily="34" charset="-122"/>
              </a:rPr>
              <a:t>环境支持</a:t>
            </a:r>
            <a:endParaRPr lang="zh-CN" altLang="en-US" sz="4800" b="1" dirty="0">
              <a:solidFill>
                <a:srgbClr val="00B0F0"/>
              </a:solidFill>
              <a:effectLst>
                <a:outerShdw blurRad="38100" dist="19050" dir="2700000" algn="tl" rotWithShape="0">
                  <a:prstClr val="black">
                    <a:alpha val="40000"/>
                  </a:prstClr>
                </a:outerShdw>
              </a:effectLst>
              <a:latin typeface="微软雅黑" panose="020B0503020204020204" pitchFamily="34" charset="-122"/>
              <a:ea typeface="微软雅黑" panose="020B0503020204020204" pitchFamily="34" charset="-122"/>
            </a:endParaRPr>
          </a:p>
        </p:txBody>
      </p:sp>
      <p:pic>
        <p:nvPicPr>
          <p:cNvPr id="15" name="图片 14" descr="51f7b2efffd4e6b8f437d4016a1f75d"/>
          <p:cNvPicPr>
            <a:picLocks noChangeAspect="1"/>
          </p:cNvPicPr>
          <p:nvPr/>
        </p:nvPicPr>
        <p:blipFill>
          <a:blip r:embed="rId2"/>
          <a:stretch>
            <a:fillRect/>
          </a:stretch>
        </p:blipFill>
        <p:spPr>
          <a:xfrm>
            <a:off x="745490" y="1179195"/>
            <a:ext cx="9147540" cy="2565954"/>
          </a:xfrm>
          <a:prstGeom prst="rect">
            <a:avLst/>
          </a:prstGeom>
        </p:spPr>
      </p:pic>
      <p:sp>
        <p:nvSpPr>
          <p:cNvPr id="16" name="矩形 15"/>
          <p:cNvSpPr/>
          <p:nvPr/>
        </p:nvSpPr>
        <p:spPr>
          <a:xfrm>
            <a:off x="1215079" y="4231168"/>
            <a:ext cx="9504802" cy="400110"/>
          </a:xfrm>
          <a:prstGeom prst="rect">
            <a:avLst/>
          </a:prstGeom>
          <a:noFill/>
          <a:ln w="9525">
            <a:noFill/>
          </a:ln>
        </p:spPr>
        <p:txBody>
          <a:bodyPr wrap="square">
            <a:spAutoFit/>
          </a:bodyPr>
          <a:lstStyle/>
          <a:p>
            <a:pPr algn="just">
              <a:buFont typeface="Arial" panose="020B0604020202020204" pitchFamily="34" charset="0"/>
              <a:buNone/>
            </a:pPr>
            <a:r>
              <a:rPr lang="zh-CN" altLang="en-US" sz="20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需要WINDOWS电脑XP及以上版本       	                      PC能连Internet</a:t>
            </a:r>
            <a:endParaRPr lang="zh-CN" altLang="en-US" sz="2000" dirty="0">
              <a:solidFill>
                <a:srgbClr val="00B0F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4059</Words>
  <Application>WPS 演示</Application>
  <PresentationFormat>宽屏</PresentationFormat>
  <Paragraphs>724</Paragraphs>
  <Slides>66</Slides>
  <Notes>0</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66</vt:i4>
      </vt:variant>
    </vt:vector>
  </HeadingPairs>
  <TitlesOfParts>
    <vt:vector size="76" baseType="lpstr">
      <vt:lpstr>Arial</vt:lpstr>
      <vt:lpstr>宋体</vt:lpstr>
      <vt:lpstr>Wingdings</vt:lpstr>
      <vt:lpstr>微软雅黑</vt:lpstr>
      <vt:lpstr>Wingdings</vt:lpstr>
      <vt:lpstr>Calibri Light</vt:lpstr>
      <vt:lpstr>Arial Unicode MS</vt:lpstr>
      <vt:lpstr>Calibri</vt:lpstr>
      <vt:lpstr>Office 主题</vt:lpstr>
      <vt:lpstr>2_Office 主题</vt:lpstr>
      <vt:lpstr>Q码精灵产品使用手册</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谢谢!</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yan</dc:creator>
  <cp:lastModifiedBy>wangzan</cp:lastModifiedBy>
  <cp:revision>93</cp:revision>
  <dcterms:created xsi:type="dcterms:W3CDTF">2018-04-24T08:23:00Z</dcterms:created>
  <dcterms:modified xsi:type="dcterms:W3CDTF">2019-02-14T09:51:29Z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2052-11.1.0.8412</vt:lpwstr>
  </property>
</Properties>
</file>